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0"/>
  </p:notesMasterIdLst>
  <p:sldIdLst>
    <p:sldId id="256" r:id="rId2"/>
    <p:sldId id="257" r:id="rId3"/>
    <p:sldId id="258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5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E5AC7D-6F33-4AD5-98EB-4A030B327970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F68D3F-3530-49C5-B5C5-02891E717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5900" y="533400"/>
            <a:ext cx="3962400" cy="2971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5900" y="533400"/>
            <a:ext cx="3962400" cy="2971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5900" y="533400"/>
            <a:ext cx="3962400" cy="2971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5900" y="533400"/>
            <a:ext cx="3962400" cy="2971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51000" y="457200"/>
            <a:ext cx="3556000" cy="2667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651000" y="457200"/>
            <a:ext cx="3556000" cy="2667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0"/>
            <a:ext cx="9144000" cy="55245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343400"/>
            <a:ext cx="9144000" cy="381000"/>
          </a:xfrm>
        </p:spPr>
        <p:txBody>
          <a:bodyPr/>
          <a:lstStyle>
            <a:lvl1pPr marL="0" indent="0" algn="ctr"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135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pPr>
              <a:defRPr/>
            </a:pPr>
            <a:fld id="{E00BEE56-E7FE-47A6-B0EE-F008852A5FE7}" type="datetime1">
              <a:rPr lang="en-US" smtClean="0"/>
              <a:t>12/5/2011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135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pPr>
              <a:defRPr/>
            </a:pPr>
            <a:fld id="{FB198861-E4F2-49F8-80CC-77FE67524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6E3DB-30FC-4F50-9BBF-F9E5DB9BCDF7}" type="datetime1">
              <a:rPr lang="en-US" smtClean="0"/>
              <a:t>12/5/2011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3DA60-C188-4591-8721-6B7A5197F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5050" y="76200"/>
            <a:ext cx="196215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76200"/>
            <a:ext cx="57340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818FE-7D78-4229-B4B4-F494E210BC23}" type="datetime1">
              <a:rPr lang="en-US" smtClean="0"/>
              <a:t>12/5/2011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C91CD-2C1C-42A5-A860-84B815C0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848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685800"/>
            <a:ext cx="38481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685800"/>
            <a:ext cx="38481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AB6B4-5C1B-4873-803B-C7ADC1D70004}" type="datetime1">
              <a:rPr lang="en-US" smtClean="0"/>
              <a:t>12/5/2011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AB183-F507-45D0-A632-EB304D0FA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5633-E03D-4FCC-8F3C-E7F5E9A7D626}" type="datetime1">
              <a:rPr lang="en-US" smtClean="0"/>
              <a:t>12/5/2011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E509-CB2D-4E47-84AE-68CAD3724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E28D4-BD77-48CB-9E69-670009D08826}" type="datetime1">
              <a:rPr lang="en-US" smtClean="0"/>
              <a:t>12/5/2011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70570-0EA8-4615-8D1D-217AA015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38481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685800"/>
            <a:ext cx="38481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F6A52-D033-4A99-B906-4FE8C4D2776D}" type="datetime1">
              <a:rPr lang="en-US" smtClean="0"/>
              <a:t>12/5/2011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88DA9-A73D-4195-B592-2A966BAF2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A9DB6-E0A7-476C-A891-2D388E0838A4}" type="datetime1">
              <a:rPr lang="en-US" smtClean="0"/>
              <a:t>12/5/2011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D0294-8B2C-4B75-94D7-EB0E025FC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F91CE-2B31-4DF7-AA5E-3836D48FB988}" type="datetime1">
              <a:rPr lang="en-US" smtClean="0"/>
              <a:t>12/5/2011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7F60E-63E3-42E8-BD39-0A7459A08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D968A-64F4-40D8-A74F-8CDA293EB81C}" type="datetime1">
              <a:rPr lang="en-US" smtClean="0"/>
              <a:t>12/5/2011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D87FB-6C48-4B47-A096-5383B21AF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2DA79-C422-4FAC-9AD6-2E6598E3B4CE}" type="datetime1">
              <a:rPr lang="en-US" smtClean="0"/>
              <a:t>12/5/2011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AAC3D-07C2-45B5-86F1-650C80C74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A9AFA-829E-4718-938F-1911606752FA}" type="datetime1">
              <a:rPr lang="en-US" smtClean="0"/>
              <a:t>12/5/2011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C9217-93C7-43BD-AE23-B7B22EBCF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784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5800"/>
            <a:ext cx="784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849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2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33B02218-ADC9-4ADC-BC0C-1B980C592D48}" type="datetime1">
              <a:rPr lang="en-US" smtClean="0"/>
              <a:t>12/5/2011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2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2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9D3A0A83-8BF4-4625-9BFD-32D2C8CF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ransition spd="med">
    <p:fade thruBlk="1"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200000"/>
        <a:buChar char="•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200000"/>
        <a:buChar char="–"/>
        <a:defRPr sz="2400" b="1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200000"/>
        <a:buChar char="•"/>
        <a:defRPr sz="2000" b="1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200000"/>
        <a:buChar char="–"/>
        <a:defRPr sz="2000" b="1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200000"/>
        <a:buChar char="»"/>
        <a:defRPr sz="2000" b="1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gif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Microsoft_Office_Excel_Chart3.xls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ANALISIS REGRESI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143875" cy="8572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400" dirty="0" smtClean="0"/>
              <a:t>Descriptive and Inferential Statistics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85750" y="1357313"/>
            <a:ext cx="7848600" cy="5867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3200" smtClean="0"/>
              <a:t>Two branches of statistics: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200" smtClean="0">
                <a:solidFill>
                  <a:schemeClr val="tx2"/>
                </a:solidFill>
              </a:rPr>
              <a:t>Descriptive statistics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mtClean="0"/>
              <a:t>Collecting, summarizing, and processing data to transform data into information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3200" smtClean="0">
                <a:solidFill>
                  <a:schemeClr val="tx2"/>
                </a:solidFill>
              </a:rPr>
              <a:t>Inferential statistics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mtClean="0"/>
              <a:t>Provide the bases for predictions, forecasts, and estimates that are used to transform information into knowledge and decision</a:t>
            </a:r>
            <a:endParaRPr lang="en-US" sz="2000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opening regression</a:t>
            </a:r>
            <a:endParaRPr lang="en-US" smtClean="0"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923088" cy="858838"/>
          </a:xfrm>
        </p:spPr>
        <p:txBody>
          <a:bodyPr/>
          <a:lstStyle/>
          <a:p>
            <a:pPr eaLnBrk="1" hangingPunct="1"/>
            <a:r>
              <a:rPr lang="en-US" smtClean="0"/>
              <a:t>Descriptive Statistics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8077200" cy="453231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3200" smtClean="0"/>
              <a:t>Collect data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700" smtClean="0"/>
              <a:t>e.g., Survey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3200" smtClean="0"/>
              <a:t>Present data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700" smtClean="0"/>
              <a:t>e.g., Tables and graphs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3200" smtClean="0"/>
              <a:t>Summarize data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700" smtClean="0"/>
              <a:t>e.g., Sample mean =</a:t>
            </a:r>
            <a:r>
              <a:rPr lang="en-US" sz="2800" smtClean="0"/>
              <a:t> </a:t>
            </a:r>
          </a:p>
        </p:txBody>
      </p:sp>
      <p:sp>
        <p:nvSpPr>
          <p:cNvPr id="103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opening regression</a:t>
            </a:r>
            <a:endParaRPr lang="en-US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876800" y="5105400"/>
          <a:ext cx="887413" cy="914400"/>
        </p:xfrm>
        <a:graphic>
          <a:graphicData uri="http://schemas.openxmlformats.org/presentationml/2006/ole">
            <p:oleObj spid="_x0000_s2050" name="Equation" r:id="rId4" imgW="419040" imgH="431640" progId="">
              <p:embed/>
            </p:oleObj>
          </a:graphicData>
        </a:graphic>
      </p:graphicFrame>
      <p:graphicFrame>
        <p:nvGraphicFramePr>
          <p:cNvPr id="205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5638800" y="3906838"/>
          <a:ext cx="1803400" cy="1274762"/>
        </p:xfrm>
        <a:graphic>
          <a:graphicData uri="http://schemas.openxmlformats.org/presentationml/2006/ole">
            <p:oleObj spid="_x0000_s2051" name="Clip" r:id="rId5" imgW="1801800" imgH="1272960" progId="">
              <p:embed/>
            </p:oleObj>
          </a:graphicData>
        </a:graphic>
      </p:graphicFrame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7010400" y="3678238"/>
            <a:ext cx="1588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7010400" y="4668838"/>
            <a:ext cx="1600200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7239000" y="4211638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7391400" y="4287838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7543800" y="3983038"/>
            <a:ext cx="152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7696200" y="4059238"/>
            <a:ext cx="152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7848600" y="4211638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8001000" y="44402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7086600" y="44402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8153400" y="4516438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pic>
        <p:nvPicPr>
          <p:cNvPr id="2065" name="Picture 17" descr="j028353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2209800"/>
            <a:ext cx="990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20" descr="chec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27432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21" descr="chec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8956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22" descr="chec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5908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6934200" cy="762000"/>
          </a:xfrm>
        </p:spPr>
        <p:txBody>
          <a:bodyPr/>
          <a:lstStyle/>
          <a:p>
            <a:pPr eaLnBrk="1" hangingPunct="1"/>
            <a:r>
              <a:rPr lang="en-US" smtClean="0"/>
              <a:t>Inferential Statistics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029200" cy="453231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400" smtClean="0"/>
              <a:t>Estimation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2300" smtClean="0"/>
              <a:t>e.g., Estimate the population mean weight using the sample mean weight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400" smtClean="0"/>
              <a:t>Hypothesis testing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2300" smtClean="0"/>
              <a:t>e.g., Test the claim that the population mean weight is 120 pounds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opening regression</a:t>
            </a:r>
            <a:endParaRPr lang="en-US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990600" y="5553075"/>
            <a:ext cx="7772400" cy="977900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latin typeface="Times" pitchFamily="18" charset="0"/>
              </a:rPr>
              <a:t>Inference is the process of drawing conclusions or making decisions about a </a:t>
            </a:r>
            <a:r>
              <a:rPr lang="en-US" b="1">
                <a:solidFill>
                  <a:schemeClr val="folHlink"/>
                </a:solidFill>
                <a:latin typeface="Times" pitchFamily="18" charset="0"/>
              </a:rPr>
              <a:t>population</a:t>
            </a:r>
            <a:r>
              <a:rPr lang="en-US" b="1">
                <a:solidFill>
                  <a:schemeClr val="bg2"/>
                </a:solidFill>
                <a:latin typeface="Times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" pitchFamily="18" charset="0"/>
              </a:rPr>
              <a:t>based on </a:t>
            </a:r>
            <a:r>
              <a:rPr lang="en-US" b="1">
                <a:solidFill>
                  <a:srgbClr val="FF0000"/>
                </a:solidFill>
                <a:latin typeface="Times" pitchFamily="18" charset="0"/>
              </a:rPr>
              <a:t>sample</a:t>
            </a:r>
            <a:r>
              <a:rPr lang="en-US" b="1">
                <a:solidFill>
                  <a:srgbClr val="000066"/>
                </a:solidFill>
                <a:latin typeface="Times" pitchFamily="18" charset="0"/>
              </a:rPr>
              <a:t> results</a:t>
            </a:r>
          </a:p>
        </p:txBody>
      </p:sp>
      <p:pic>
        <p:nvPicPr>
          <p:cNvPr id="16390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905000"/>
            <a:ext cx="3124200" cy="304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Decision Making Process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opening regression</a:t>
            </a:r>
            <a:endParaRPr lang="en-US" smtClean="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04800" y="5029200"/>
            <a:ext cx="2209800" cy="1219200"/>
          </a:xfrm>
          <a:prstGeom prst="rightArrowCallout">
            <a:avLst>
              <a:gd name="adj1" fmla="val 25000"/>
              <a:gd name="adj2" fmla="val 25000"/>
              <a:gd name="adj3" fmla="val 30208"/>
              <a:gd name="adj4" fmla="val 72843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" pitchFamily="18" charset="0"/>
              </a:rPr>
              <a:t>Begin Here:</a:t>
            </a:r>
          </a:p>
          <a:p>
            <a:pPr algn="ctr" eaLnBrk="0" hangingPunct="0"/>
            <a:endParaRPr lang="en-US" sz="2000">
              <a:latin typeface="Times" pitchFamily="18" charset="0"/>
            </a:endParaRPr>
          </a:p>
          <a:p>
            <a:pPr algn="ctr" eaLnBrk="0" hangingPunct="0"/>
            <a:r>
              <a:rPr lang="en-US" sz="2000" b="1">
                <a:latin typeface="Times" pitchFamily="18" charset="0"/>
              </a:rPr>
              <a:t>Identify the</a:t>
            </a:r>
          </a:p>
          <a:p>
            <a:pPr algn="ctr" eaLnBrk="0" hangingPunct="0"/>
            <a:r>
              <a:rPr lang="en-US" sz="2000" b="1">
                <a:latin typeface="Times" pitchFamily="18" charset="0"/>
              </a:rPr>
              <a:t> Problem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514600" y="5410200"/>
            <a:ext cx="22098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" pitchFamily="18" charset="0"/>
              </a:rPr>
              <a:t>Data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514600" y="4114800"/>
            <a:ext cx="22098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" pitchFamily="18" charset="0"/>
              </a:rPr>
              <a:t>Information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14600" y="2895600"/>
            <a:ext cx="22098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" pitchFamily="18" charset="0"/>
              </a:rPr>
              <a:t>Knowledge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514600" y="1676400"/>
            <a:ext cx="22098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" pitchFamily="18" charset="0"/>
              </a:rPr>
              <a:t>Decision</a:t>
            </a:r>
            <a:endParaRPr lang="en-US" sz="2000">
              <a:latin typeface="Times" pitchFamily="18" charset="0"/>
            </a:endParaRP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3352800" y="4724400"/>
            <a:ext cx="457200" cy="6096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3352800" y="3429000"/>
            <a:ext cx="457200" cy="6096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3352800" y="2209800"/>
            <a:ext cx="457200" cy="6096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5638800" y="4495800"/>
            <a:ext cx="3048000" cy="9906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" pitchFamily="18" charset="0"/>
              </a:rPr>
              <a:t>Descriptive Statistics,</a:t>
            </a:r>
          </a:p>
          <a:p>
            <a:pPr algn="ctr" eaLnBrk="0" hangingPunct="0"/>
            <a:r>
              <a:rPr lang="en-US" sz="2000">
                <a:latin typeface="Times" pitchFamily="18" charset="0"/>
              </a:rPr>
              <a:t>Probability, Computers</a:t>
            </a:r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5486400" y="3048000"/>
            <a:ext cx="3048000" cy="12192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" pitchFamily="18" charset="0"/>
              </a:rPr>
              <a:t>Experience, Theory,</a:t>
            </a:r>
          </a:p>
          <a:p>
            <a:pPr algn="ctr" eaLnBrk="0" hangingPunct="0"/>
            <a:r>
              <a:rPr lang="en-US" sz="2000">
                <a:latin typeface="Times" pitchFamily="18" charset="0"/>
              </a:rPr>
              <a:t>Literature, Inferential</a:t>
            </a:r>
          </a:p>
          <a:p>
            <a:pPr algn="ctr" eaLnBrk="0" hangingPunct="0"/>
            <a:r>
              <a:rPr lang="en-US" sz="2000">
                <a:latin typeface="Times" pitchFamily="18" charset="0"/>
              </a:rPr>
              <a:t>Statistics, Computers</a:t>
            </a: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4724400" y="5181600"/>
            <a:ext cx="990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 flipV="1">
            <a:off x="4724400" y="4572000"/>
            <a:ext cx="914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4724400" y="38862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 flipV="1">
            <a:off x="4724400" y="3200400"/>
            <a:ext cx="838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Independent and Dependent Variable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28625" y="2000250"/>
            <a:ext cx="8258175" cy="4573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Example case: </a:t>
            </a:r>
          </a:p>
          <a:p>
            <a:pPr eaLnBrk="1" hangingPunct="1">
              <a:buFontTx/>
              <a:buNone/>
            </a:pPr>
            <a:r>
              <a:rPr lang="en-US" smtClean="0"/>
              <a:t>	A real estate agent wishes to examine the relationship between the selling price of a house ($1000s) and its size(measured in square feets)</a:t>
            </a:r>
          </a:p>
          <a:p>
            <a:pPr lvl="1" eaLnBrk="1" hangingPunct="1">
              <a:buFontTx/>
              <a:buNone/>
            </a:pPr>
            <a:r>
              <a:rPr lang="en-US" sz="2700" smtClean="0">
                <a:solidFill>
                  <a:schemeClr val="folHlink"/>
                </a:solidFill>
              </a:rPr>
              <a:t>Dependent variable (Y) = house price </a:t>
            </a:r>
            <a:r>
              <a:rPr lang="en-US" sz="2300" smtClean="0">
                <a:solidFill>
                  <a:schemeClr val="folHlink"/>
                </a:solidFill>
              </a:rPr>
              <a:t>in $1000s</a:t>
            </a:r>
          </a:p>
          <a:p>
            <a:pPr lvl="1" eaLnBrk="1" hangingPunct="1">
              <a:buFontTx/>
              <a:buNone/>
            </a:pPr>
            <a:r>
              <a:rPr lang="en-US" sz="2700" smtClean="0">
                <a:solidFill>
                  <a:schemeClr val="folHlink"/>
                </a:solidFill>
              </a:rPr>
              <a:t>Independent variable (X) = house’size</a:t>
            </a:r>
          </a:p>
          <a:p>
            <a:pPr lvl="1" eaLnBrk="1" hangingPunct="1">
              <a:buFontTx/>
              <a:buNone/>
            </a:pPr>
            <a:r>
              <a:rPr lang="en-US" sz="2700" smtClean="0">
                <a:solidFill>
                  <a:schemeClr val="folHlink"/>
                </a:solidFill>
              </a:rPr>
              <a:t>Dependent variable : response variable</a:t>
            </a:r>
          </a:p>
          <a:p>
            <a:pPr lvl="1" eaLnBrk="1" hangingPunct="1">
              <a:buFontTx/>
              <a:buNone/>
            </a:pPr>
            <a:r>
              <a:rPr lang="en-US" sz="2700" smtClean="0">
                <a:solidFill>
                  <a:schemeClr val="folHlink"/>
                </a:solidFill>
              </a:rPr>
              <a:t>Independent variable : predictor variable</a:t>
            </a:r>
          </a:p>
          <a:p>
            <a:pPr eaLnBrk="1" hangingPunct="1">
              <a:buFontTx/>
              <a:buNone/>
            </a:pPr>
            <a:endParaRPr lang="en-US" sz="3200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opening regression</a:t>
            </a:r>
            <a:endParaRPr lang="en-US" smtClean="0"/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20675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Sample Data for House Price Model</a:t>
            </a:r>
          </a:p>
        </p:txBody>
      </p:sp>
      <p:graphicFrame>
        <p:nvGraphicFramePr>
          <p:cNvPr id="162863" name="Group 47"/>
          <p:cNvGraphicFramePr>
            <a:graphicFrameLocks noGrp="1"/>
          </p:cNvGraphicFramePr>
          <p:nvPr/>
        </p:nvGraphicFramePr>
        <p:xfrm>
          <a:off x="1524000" y="1600200"/>
          <a:ext cx="6096000" cy="44805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House Price in $1000s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(Y)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Square </a:t>
                      </a:r>
                      <a:r>
                        <a:rPr kumimoji="0" lang="en-US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feets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(X)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</a:tr>
            </a:tbl>
          </a:graphicData>
        </a:graphic>
      </p:graphicFrame>
      <p:pic>
        <p:nvPicPr>
          <p:cNvPr id="19497" name="Picture 45" descr="hou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562600"/>
            <a:ext cx="12954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opening regression</a:t>
            </a:r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Scatter plot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785813" y="1714500"/>
          <a:ext cx="7178675" cy="4471988"/>
        </p:xfrm>
        <a:graphic>
          <a:graphicData uri="http://schemas.openxmlformats.org/presentationml/2006/ole">
            <p:oleObj spid="_x0000_s3074" r:id="rId3" imgW="7175614" imgH="4474852" progId="Excel.Chart.8">
              <p:embed/>
            </p:oleObj>
          </a:graphicData>
        </a:graphic>
      </p:graphicFrame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opening regression</a:t>
            </a:r>
            <a:endParaRPr lang="en-US" smtClean="0"/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209800" y="2514600"/>
          <a:ext cx="4876800" cy="3314700"/>
        </p:xfrm>
        <a:graphic>
          <a:graphicData uri="http://schemas.openxmlformats.org/presentationml/2006/ole">
            <p:oleObj spid="_x0000_s4098" r:id="rId4" imgW="4877223" imgH="3310415" progId="Excel.Chart.8">
              <p:embed/>
            </p:oleObj>
          </a:graphicData>
        </a:graphic>
      </p:graphicFrame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828800" y="5715000"/>
            <a:ext cx="6019800" cy="685800"/>
          </a:xfrm>
          <a:prstGeom prst="rect">
            <a:avLst/>
          </a:prstGeom>
          <a:solidFill>
            <a:srgbClr val="FDE0BD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Graphical Presentation</a:t>
            </a:r>
          </a:p>
        </p:txBody>
      </p:sp>
      <p:sp>
        <p:nvSpPr>
          <p:cNvPr id="410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1500" y="1428750"/>
            <a:ext cx="7315200" cy="1174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House price model:  scatter plot and regression line</a:t>
            </a:r>
          </a:p>
        </p:txBody>
      </p:sp>
      <p:graphicFrame>
        <p:nvGraphicFramePr>
          <p:cNvPr id="4099" name="Object 2"/>
          <p:cNvGraphicFramePr>
            <a:graphicFrameLocks noChangeAspect="1"/>
          </p:cNvGraphicFramePr>
          <p:nvPr/>
        </p:nvGraphicFramePr>
        <p:xfrm>
          <a:off x="2212975" y="6000750"/>
          <a:ext cx="5300663" cy="365125"/>
        </p:xfrm>
        <a:graphic>
          <a:graphicData uri="http://schemas.openxmlformats.org/presentationml/2006/ole">
            <p:oleObj spid="_x0000_s4099" name="Equation" r:id="rId5" imgW="2958840" imgH="203040" progId="Equation.3">
              <p:embed/>
            </p:oleObj>
          </a:graphicData>
        </a:graphic>
      </p:graphicFrame>
      <p:sp>
        <p:nvSpPr>
          <p:cNvPr id="4103" name="Line 7"/>
          <p:cNvSpPr>
            <a:spLocks noChangeShapeType="1"/>
          </p:cNvSpPr>
          <p:nvPr/>
        </p:nvSpPr>
        <p:spPr bwMode="auto">
          <a:xfrm flipH="1">
            <a:off x="2819400" y="3886200"/>
            <a:ext cx="1676400" cy="762000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2438400" y="5867400"/>
            <a:ext cx="628650" cy="85725"/>
          </a:xfrm>
          <a:custGeom>
            <a:avLst/>
            <a:gdLst>
              <a:gd name="T0" fmla="*/ 0 w 396"/>
              <a:gd name="T1" fmla="*/ 76200 h 54"/>
              <a:gd name="T2" fmla="*/ 323850 w 396"/>
              <a:gd name="T3" fmla="*/ 0 h 54"/>
              <a:gd name="T4" fmla="*/ 628650 w 396"/>
              <a:gd name="T5" fmla="*/ 85725 h 54"/>
              <a:gd name="T6" fmla="*/ 0 60000 65536"/>
              <a:gd name="T7" fmla="*/ 0 60000 65536"/>
              <a:gd name="T8" fmla="*/ 0 60000 65536"/>
              <a:gd name="T9" fmla="*/ 0 w 396"/>
              <a:gd name="T10" fmla="*/ 0 h 54"/>
              <a:gd name="T11" fmla="*/ 396 w 396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" h="54">
                <a:moveTo>
                  <a:pt x="0" y="48"/>
                </a:moveTo>
                <a:lnTo>
                  <a:pt x="204" y="0"/>
                </a:lnTo>
                <a:lnTo>
                  <a:pt x="396" y="54"/>
                </a:ln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7010400" y="3124200"/>
            <a:ext cx="1371600" cy="7175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Times" pitchFamily="18" charset="0"/>
              </a:rPr>
              <a:t>Slope </a:t>
            </a:r>
          </a:p>
          <a:p>
            <a:pPr eaLnBrk="0" hangingPunct="0"/>
            <a:r>
              <a:rPr lang="en-US" sz="2000">
                <a:latin typeface="Times" pitchFamily="18" charset="0"/>
              </a:rPr>
              <a:t>= 0.10977</a:t>
            </a:r>
            <a:endParaRPr lang="en-US" sz="2000" baseline="-25000">
              <a:latin typeface="Times" pitchFamily="18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066800" y="4724400"/>
            <a:ext cx="1219200" cy="68738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" pitchFamily="18" charset="0"/>
              </a:rPr>
              <a:t>Intercept </a:t>
            </a: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>
                <a:latin typeface="Times" pitchFamily="18" charset="0"/>
              </a:rPr>
              <a:t>= 98.248  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6019800" y="2438400"/>
            <a:ext cx="1676400" cy="762000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8" name="Freeform 12"/>
          <p:cNvSpPr>
            <a:spLocks/>
          </p:cNvSpPr>
          <p:nvPr/>
        </p:nvSpPr>
        <p:spPr bwMode="auto">
          <a:xfrm>
            <a:off x="6400800" y="3048000"/>
            <a:ext cx="609600" cy="457200"/>
          </a:xfrm>
          <a:custGeom>
            <a:avLst/>
            <a:gdLst>
              <a:gd name="T0" fmla="*/ 609600 w 384"/>
              <a:gd name="T1" fmla="*/ 457200 h 288"/>
              <a:gd name="T2" fmla="*/ 152400 w 384"/>
              <a:gd name="T3" fmla="*/ 381000 h 288"/>
              <a:gd name="T4" fmla="*/ 0 w 384"/>
              <a:gd name="T5" fmla="*/ 0 h 288"/>
              <a:gd name="T6" fmla="*/ 0 60000 65536"/>
              <a:gd name="T7" fmla="*/ 0 60000 65536"/>
              <a:gd name="T8" fmla="*/ 0 60000 65536"/>
              <a:gd name="T9" fmla="*/ 0 w 384"/>
              <a:gd name="T10" fmla="*/ 0 h 288"/>
              <a:gd name="T11" fmla="*/ 384 w 38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288">
                <a:moveTo>
                  <a:pt x="384" y="288"/>
                </a:moveTo>
                <a:cubicBezTo>
                  <a:pt x="272" y="288"/>
                  <a:pt x="160" y="288"/>
                  <a:pt x="96" y="240"/>
                </a:cubicBezTo>
                <a:cubicBezTo>
                  <a:pt x="32" y="192"/>
                  <a:pt x="16" y="96"/>
                  <a:pt x="0" y="0"/>
                </a:cubicBezTo>
              </a:path>
            </a:pathLst>
          </a:custGeom>
          <a:noFill/>
          <a:ln w="19050">
            <a:solidFill>
              <a:schemeClr val="hlink"/>
            </a:solidFill>
            <a:round/>
            <a:headEnd/>
            <a:tailEnd type="triangle" w="lg" len="med"/>
          </a:ln>
        </p:spPr>
        <p:txBody>
          <a:bodyPr wrap="none">
            <a:spAutoFit/>
          </a:bodyPr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4109" name="Freeform 13"/>
          <p:cNvSpPr>
            <a:spLocks/>
          </p:cNvSpPr>
          <p:nvPr/>
        </p:nvSpPr>
        <p:spPr bwMode="auto">
          <a:xfrm>
            <a:off x="2286000" y="4572000"/>
            <a:ext cx="762000" cy="635000"/>
          </a:xfrm>
          <a:custGeom>
            <a:avLst/>
            <a:gdLst>
              <a:gd name="T0" fmla="*/ 0 w 480"/>
              <a:gd name="T1" fmla="*/ 609600 h 400"/>
              <a:gd name="T2" fmla="*/ 609600 w 480"/>
              <a:gd name="T3" fmla="*/ 533400 h 400"/>
              <a:gd name="T4" fmla="*/ 762000 w 480"/>
              <a:gd name="T5" fmla="*/ 0 h 400"/>
              <a:gd name="T6" fmla="*/ 0 60000 65536"/>
              <a:gd name="T7" fmla="*/ 0 60000 65536"/>
              <a:gd name="T8" fmla="*/ 0 60000 65536"/>
              <a:gd name="T9" fmla="*/ 0 w 480"/>
              <a:gd name="T10" fmla="*/ 0 h 400"/>
              <a:gd name="T11" fmla="*/ 480 w 480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400">
                <a:moveTo>
                  <a:pt x="0" y="384"/>
                </a:moveTo>
                <a:cubicBezTo>
                  <a:pt x="152" y="392"/>
                  <a:pt x="304" y="400"/>
                  <a:pt x="384" y="336"/>
                </a:cubicBezTo>
                <a:cubicBezTo>
                  <a:pt x="464" y="272"/>
                  <a:pt x="464" y="56"/>
                  <a:pt x="480" y="0"/>
                </a:cubicBezTo>
              </a:path>
            </a:pathLst>
          </a:custGeom>
          <a:noFill/>
          <a:ln w="19050">
            <a:solidFill>
              <a:schemeClr val="hlink"/>
            </a:solidFill>
            <a:round/>
            <a:headEnd/>
            <a:tailEnd type="triangle" w="lg" len="med"/>
          </a:ln>
        </p:spPr>
        <p:txBody>
          <a:bodyPr wrap="none">
            <a:spAutoFit/>
          </a:bodyPr>
          <a:lstStyle/>
          <a:p>
            <a:endParaRPr lang="en-US">
              <a:latin typeface="Times" pitchFamily="18" charset="0"/>
            </a:endParaRPr>
          </a:p>
        </p:txBody>
      </p:sp>
      <p:pic>
        <p:nvPicPr>
          <p:cNvPr id="4110" name="Picture 14" descr="hous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638800"/>
            <a:ext cx="12954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3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opening regression</a:t>
            </a:r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72463" cy="1138238"/>
          </a:xfrm>
        </p:spPr>
        <p:txBody>
          <a:bodyPr/>
          <a:lstStyle/>
          <a:p>
            <a:pPr eaLnBrk="1" hangingPunct="1"/>
            <a:r>
              <a:rPr lang="en-US" smtClean="0"/>
              <a:t>Bagaimana mendapatkan persamaan garis regresi 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57188" y="1285875"/>
            <a:ext cx="8077200" cy="5195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Next </a:t>
            </a:r>
          </a:p>
          <a:p>
            <a:pPr eaLnBrk="1" hangingPunct="1">
              <a:buFontTx/>
              <a:buNone/>
            </a:pPr>
            <a:r>
              <a:rPr lang="en-US" smtClean="0"/>
              <a:t>Bawa kalkulator setiap perkuliahan regresi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Deskripsi matakuliah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Mempelajari 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Analisis regresi linear sederhana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Analisis regresi linear berganda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Asumsi-asumsi dalam regresi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Estimasi koefisien dan persamaan regresi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Inferensi dan interpretasi dalam regresi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Analisis variansi pada regresi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Pendekatan matriks dalam analisis regresi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Jumlah kuadrat ekstra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Analisis korelasi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Regresi  lain (regresi polinomial, regresi dummy,regresi logistik, regresi PLS)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Referensi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85750" y="685800"/>
            <a:ext cx="8358188" cy="5600700"/>
          </a:xfrm>
        </p:spPr>
        <p:txBody>
          <a:bodyPr/>
          <a:lstStyle/>
          <a:p>
            <a:pPr marL="342900" lvl="1" indent="-342900" eaLnBrk="1" hangingPunct="1">
              <a:buFontTx/>
              <a:buNone/>
            </a:pPr>
            <a:r>
              <a:rPr lang="en-US" smtClean="0"/>
              <a:t>Neter, John. 1990. Applied Linear Statistical Models : Regression, Analysis of Variance, and Experimental Design . Irwin : Boston</a:t>
            </a:r>
          </a:p>
          <a:p>
            <a:pPr eaLnBrk="1" hangingPunct="1">
              <a:buFontTx/>
              <a:buNone/>
            </a:pPr>
            <a:r>
              <a:rPr lang="en-US" sz="2400" smtClean="0"/>
              <a:t>Model linier terapan I dan II (terjemahan)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</a:t>
            </a:r>
            <a:r>
              <a:rPr lang="id-ID" sz="2400" smtClean="0"/>
              <a:t>Sumantri, B. (1997). Model Linear Terapan, Buku I. Jurusan Statistika: FMIPA IPB</a:t>
            </a: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	</a:t>
            </a:r>
            <a:r>
              <a:rPr lang="id-ID" sz="2400" smtClean="0"/>
              <a:t>Sumantri, B. (1997). Model Linear Terapan, Buku II. Jurusan Statistika: FMIPA IPB</a:t>
            </a:r>
            <a:endParaRPr lang="en-US" sz="2400" smtClean="0"/>
          </a:p>
          <a:p>
            <a:pPr eaLnBrk="1" hangingPunct="1">
              <a:buFontTx/>
              <a:buNone/>
            </a:pPr>
            <a:r>
              <a:rPr lang="id-ID" sz="2400" smtClean="0"/>
              <a:t>Myers, R.H. (1996). </a:t>
            </a:r>
            <a:r>
              <a:rPr lang="id-ID" sz="2400" i="1" smtClean="0"/>
              <a:t>Classical and Modern Regression with Applications</a:t>
            </a:r>
            <a:r>
              <a:rPr lang="id-ID" sz="2400" smtClean="0"/>
              <a:t>. Boston : PWS-KENT Publishing Company</a:t>
            </a: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Sembiring. (1995). </a:t>
            </a:r>
            <a:r>
              <a:rPr lang="en-US" sz="2400" i="1" smtClean="0"/>
              <a:t>Analisis Regresi</a:t>
            </a:r>
            <a:r>
              <a:rPr lang="en-US" sz="2400" smtClean="0"/>
              <a:t> , Bandung : ITB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Kontrak perkuliahan</a:t>
            </a:r>
          </a:p>
        </p:txBody>
      </p:sp>
      <p:graphicFrame>
        <p:nvGraphicFramePr>
          <p:cNvPr id="1026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685800"/>
          <a:ext cx="7848600" cy="5867400"/>
        </p:xfrm>
        <a:graphic>
          <a:graphicData uri="http://schemas.openxmlformats.org/presentationml/2006/ole">
            <p:oleObj spid="_x0000_s1026" r:id="rId3" imgW="7846232" imgH="5864860" progId="Excel.Chart.8">
              <p:embed/>
            </p:oleObj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opening regression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625" y="990600"/>
            <a:ext cx="8358188" cy="5867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dirty="0" smtClean="0"/>
              <a:t>Why study statistics?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Make decision without complete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informations</a:t>
            </a: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Understanding population, sample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Parameter, statistic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Descriptive and inferential statistics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opening regression</a:t>
            </a:r>
            <a:endParaRPr lang="en-US" smtClean="0"/>
          </a:p>
        </p:txBody>
      </p:sp>
      <p:sp>
        <p:nvSpPr>
          <p:cNvPr id="1024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Intro…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glossary</a:t>
            </a:r>
          </a:p>
        </p:txBody>
      </p:sp>
      <p:sp>
        <p:nvSpPr>
          <p:cNvPr id="1126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400" smtClean="0"/>
              <a:t>A </a:t>
            </a:r>
            <a:r>
              <a:rPr lang="en-US" sz="2400" smtClean="0">
                <a:solidFill>
                  <a:schemeClr val="hlink"/>
                </a:solidFill>
              </a:rPr>
              <a:t>population</a:t>
            </a:r>
            <a:r>
              <a:rPr lang="en-US" sz="2400" smtClean="0"/>
              <a:t> is the collection of all items of interest or under investigation</a:t>
            </a:r>
          </a:p>
          <a:p>
            <a:pPr lvl="2" eaLnBrk="1" hangingPunct="1">
              <a:lnSpc>
                <a:spcPct val="110000"/>
              </a:lnSpc>
              <a:buFontTx/>
              <a:buNone/>
            </a:pPr>
            <a:r>
              <a:rPr lang="en-US" smtClean="0"/>
              <a:t>N represents the population size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400" smtClean="0"/>
              <a:t>A </a:t>
            </a:r>
            <a:r>
              <a:rPr lang="en-US" sz="2400" smtClean="0">
                <a:solidFill>
                  <a:schemeClr val="hlink"/>
                </a:solidFill>
              </a:rPr>
              <a:t>sample</a:t>
            </a:r>
            <a:r>
              <a:rPr lang="en-US" sz="2400" smtClean="0"/>
              <a:t> is an observed subset of the population</a:t>
            </a:r>
          </a:p>
          <a:p>
            <a:pPr lvl="2" eaLnBrk="1" hangingPunct="1">
              <a:lnSpc>
                <a:spcPct val="110000"/>
              </a:lnSpc>
              <a:buFontTx/>
              <a:buNone/>
            </a:pPr>
            <a:r>
              <a:rPr lang="en-US" smtClean="0"/>
              <a:t>n represents the sample size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400" smtClean="0"/>
              <a:t>A </a:t>
            </a:r>
            <a:r>
              <a:rPr lang="en-US" sz="2400" smtClean="0">
                <a:solidFill>
                  <a:schemeClr val="hlink"/>
                </a:solidFill>
              </a:rPr>
              <a:t>parameter</a:t>
            </a:r>
            <a:r>
              <a:rPr lang="en-US" sz="2400" smtClean="0"/>
              <a:t> is a specific characteristic of a population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Mean, Variance, Standard Deviation, Proportion, etc.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400" smtClean="0"/>
              <a:t>A </a:t>
            </a:r>
            <a:r>
              <a:rPr lang="en-US" sz="2400" smtClean="0">
                <a:solidFill>
                  <a:schemeClr val="hlink"/>
                </a:solidFill>
              </a:rPr>
              <a:t>statistic</a:t>
            </a:r>
            <a:r>
              <a:rPr lang="en-US" sz="2400" smtClean="0"/>
              <a:t> is a specific characteristic of a sample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Mean, Variance, Standard Deviation, Proportion, etc.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opening regression</a:t>
            </a:r>
            <a:endParaRPr lang="en-US" smtClean="0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6778625" cy="727075"/>
          </a:xfrm>
        </p:spPr>
        <p:txBody>
          <a:bodyPr/>
          <a:lstStyle/>
          <a:p>
            <a:pPr eaLnBrk="1" hangingPunct="1"/>
            <a:r>
              <a:rPr lang="en-US" smtClean="0"/>
              <a:t>Population vs. Sample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opening regression</a:t>
            </a:r>
            <a:endParaRPr lang="en-US" smtClean="0"/>
          </a:p>
        </p:txBody>
      </p:sp>
      <p:sp>
        <p:nvSpPr>
          <p:cNvPr id="12292" name="Oval 3"/>
          <p:cNvSpPr>
            <a:spLocks noChangeArrowheads="1"/>
          </p:cNvSpPr>
          <p:nvPr/>
        </p:nvSpPr>
        <p:spPr bwMode="auto">
          <a:xfrm>
            <a:off x="990600" y="2590800"/>
            <a:ext cx="3581400" cy="2667000"/>
          </a:xfrm>
          <a:prstGeom prst="ellipse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4267200" y="2774950"/>
            <a:ext cx="4508500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GB" sz="2800">
              <a:latin typeface="Times" pitchFamily="18" charset="0"/>
            </a:endParaRPr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5638800" y="2895600"/>
            <a:ext cx="2286000" cy="2133600"/>
          </a:xfrm>
          <a:prstGeom prst="ellipse">
            <a:avLst/>
          </a:prstGeom>
          <a:noFill/>
          <a:ln w="317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371600" y="2819400"/>
            <a:ext cx="3124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" pitchFamily="18" charset="0"/>
              </a:rPr>
              <a:t>      a  b     c d 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" pitchFamily="18" charset="0"/>
              </a:rPr>
              <a:t>ef   gh i  jk l   m  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" pitchFamily="18" charset="0"/>
              </a:rPr>
              <a:t>  o  p q   rs  t  u v  w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" pitchFamily="18" charset="0"/>
              </a:rPr>
              <a:t>      x   y      z</a:t>
            </a:r>
          </a:p>
          <a:p>
            <a:pPr>
              <a:spcBef>
                <a:spcPct val="50000"/>
              </a:spcBef>
            </a:pPr>
            <a:endParaRPr lang="en-US">
              <a:latin typeface="Times" pitchFamily="18" charset="0"/>
            </a:endParaRP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905000" y="1905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" pitchFamily="18" charset="0"/>
              </a:rPr>
              <a:t>Population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6096000" y="19050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folHlink"/>
                </a:solidFill>
                <a:latin typeface="Times" pitchFamily="18" charset="0"/>
              </a:rPr>
              <a:t>Sample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6019800" y="3143250"/>
            <a:ext cx="190976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" pitchFamily="18" charset="0"/>
              </a:rPr>
              <a:t>       </a:t>
            </a:r>
            <a:r>
              <a:rPr lang="en-US">
                <a:solidFill>
                  <a:schemeClr val="folHlink"/>
                </a:solidFill>
                <a:latin typeface="Times" pitchFamily="18" charset="0"/>
              </a:rPr>
              <a:t>b     c 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Times" pitchFamily="18" charset="0"/>
              </a:rPr>
              <a:t>     g i         n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Times" pitchFamily="18" charset="0"/>
              </a:rPr>
              <a:t>  o      r     u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Times" pitchFamily="18" charset="0"/>
              </a:rPr>
              <a:t>         y</a:t>
            </a:r>
            <a:r>
              <a:rPr lang="en-US">
                <a:latin typeface="Times" pitchFamily="18" charset="0"/>
              </a:rPr>
              <a:t>      </a:t>
            </a:r>
          </a:p>
          <a:p>
            <a:pPr>
              <a:spcBef>
                <a:spcPct val="50000"/>
              </a:spcBef>
            </a:pPr>
            <a:endParaRPr lang="en-US">
              <a:latin typeface="Times" pitchFamily="18" charset="0"/>
            </a:endParaRP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1143000" y="5410200"/>
            <a:ext cx="350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" pitchFamily="18" charset="0"/>
              </a:rPr>
              <a:t>Values calculated using population data are called </a:t>
            </a:r>
            <a:r>
              <a:rPr lang="en-US" sz="2000">
                <a:solidFill>
                  <a:schemeClr val="hlink"/>
                </a:solidFill>
                <a:latin typeface="Times" pitchFamily="18" charset="0"/>
              </a:rPr>
              <a:t>parameters</a:t>
            </a: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5334000" y="5410200"/>
            <a:ext cx="3352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" pitchFamily="18" charset="0"/>
              </a:rPr>
              <a:t>Values computed from sample data are called </a:t>
            </a:r>
            <a:r>
              <a:rPr lang="en-US" sz="2000">
                <a:solidFill>
                  <a:schemeClr val="hlink"/>
                </a:solidFill>
                <a:latin typeface="Times" pitchFamily="18" charset="0"/>
              </a:rPr>
              <a:t>statistics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Populations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Incomes of all families living in yogyakarta </a:t>
            </a:r>
          </a:p>
          <a:p>
            <a:pPr eaLnBrk="1" hangingPunct="1">
              <a:buFontTx/>
              <a:buNone/>
            </a:pPr>
            <a:r>
              <a:rPr lang="en-US" smtClean="0"/>
              <a:t>All women with pregnancy problem. </a:t>
            </a:r>
          </a:p>
          <a:p>
            <a:pPr eaLnBrk="1" hangingPunct="1">
              <a:buFontTx/>
              <a:buNone/>
            </a:pPr>
            <a:r>
              <a:rPr lang="en-US" smtClean="0"/>
              <a:t>Grade point averages of all the students in your university</a:t>
            </a:r>
          </a:p>
          <a:p>
            <a:pPr eaLnBrk="1" hangingPunct="1">
              <a:buFontTx/>
              <a:buNone/>
            </a:pPr>
            <a:r>
              <a:rPr lang="en-US" smtClean="0"/>
              <a:t>…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opening regression</a:t>
            </a:r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Random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Simple random sampling</a:t>
            </a:r>
            <a:r>
              <a:rPr lang="en-US" dirty="0" smtClean="0"/>
              <a:t> is a procedure in which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z="3200" dirty="0" smtClean="0"/>
              <a:t>each member of the population is chosen strictly by chance,</a:t>
            </a:r>
          </a:p>
          <a:p>
            <a:pPr eaLnBrk="1" hangingPunct="1">
              <a:buFontTx/>
              <a:buNone/>
              <a:defRPr/>
            </a:pPr>
            <a:r>
              <a:rPr lang="en-US" sz="3200" dirty="0" smtClean="0"/>
              <a:t>each member of the population is equally likely to be chosen, and</a:t>
            </a:r>
          </a:p>
          <a:p>
            <a:pPr eaLnBrk="1" hangingPunct="1">
              <a:buFontTx/>
              <a:buNone/>
              <a:defRPr/>
            </a:pPr>
            <a:r>
              <a:rPr lang="en-US" sz="3200" dirty="0" smtClean="0"/>
              <a:t>every possible sample of  n  objects is equally likely to be chosen</a:t>
            </a:r>
          </a:p>
          <a:p>
            <a:pPr eaLnBrk="1" hangingPunct="1">
              <a:buFontTx/>
              <a:buNone/>
              <a:defRPr/>
            </a:pPr>
            <a:endParaRPr lang="en-US" sz="32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The resulting sample is called a </a:t>
            </a:r>
            <a:r>
              <a:rPr lang="en-US" dirty="0" smtClean="0">
                <a:solidFill>
                  <a:schemeClr val="hlink"/>
                </a:solidFill>
              </a:rPr>
              <a:t>random sample</a:t>
            </a: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opening regression</a:t>
            </a:r>
            <a:endParaRPr lang="en-US" smtClean="0"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silly_mime">
  <a:themeElements>
    <a:clrScheme name="silly_mi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lly_mime">
      <a:majorFont>
        <a:latin typeface="Franklin Gothic Medium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lly_mi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ly_mi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ly_mi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ly_mi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ly_mi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ly_mi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melancholy_abstract</Template>
  <TotalTime>293</TotalTime>
  <Words>584</Words>
  <Application>Microsoft Office PowerPoint</Application>
  <PresentationFormat>On-screen Show (4:3)</PresentationFormat>
  <Paragraphs>157</Paragraphs>
  <Slides>18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Franklin Gothic Medium</vt:lpstr>
      <vt:lpstr>Times</vt:lpstr>
      <vt:lpstr>Calibri</vt:lpstr>
      <vt:lpstr>Tahoma</vt:lpstr>
      <vt:lpstr>Arial Black</vt:lpstr>
      <vt:lpstr>Wingdings</vt:lpstr>
      <vt:lpstr>silly_mime</vt:lpstr>
      <vt:lpstr>Microsoft Office Excel Chart</vt:lpstr>
      <vt:lpstr>Equation</vt:lpstr>
      <vt:lpstr>Clip</vt:lpstr>
      <vt:lpstr>Microsoft Equation 3.0</vt:lpstr>
      <vt:lpstr>ANALISIS REGRESI</vt:lpstr>
      <vt:lpstr>Deskripsi matakuliah </vt:lpstr>
      <vt:lpstr>Referensi </vt:lpstr>
      <vt:lpstr>Kontrak perkuliahan</vt:lpstr>
      <vt:lpstr>Intro…</vt:lpstr>
      <vt:lpstr>glossary</vt:lpstr>
      <vt:lpstr>Population vs. Sample</vt:lpstr>
      <vt:lpstr>Examples of Populations</vt:lpstr>
      <vt:lpstr>Random sampling</vt:lpstr>
      <vt:lpstr>Descriptive and Inferential Statistics</vt:lpstr>
      <vt:lpstr>Descriptive Statistics</vt:lpstr>
      <vt:lpstr>Inferential Statistics</vt:lpstr>
      <vt:lpstr>The Decision Making Process</vt:lpstr>
      <vt:lpstr>Independent and Dependent Variable </vt:lpstr>
      <vt:lpstr>Sample Data for House Price Model</vt:lpstr>
      <vt:lpstr>Scatter plot</vt:lpstr>
      <vt:lpstr>Graphical Presentation</vt:lpstr>
      <vt:lpstr>Bagaimana mendapatkan persamaan garis regresi 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REGRESI</dc:title>
  <dc:creator>USER</dc:creator>
  <cp:lastModifiedBy>Rere</cp:lastModifiedBy>
  <cp:revision>4</cp:revision>
  <dcterms:created xsi:type="dcterms:W3CDTF">2009-08-31T18:20:29Z</dcterms:created>
  <dcterms:modified xsi:type="dcterms:W3CDTF">2011-12-05T05:23:38Z</dcterms:modified>
</cp:coreProperties>
</file>