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96" r:id="rId4"/>
    <p:sldId id="297" r:id="rId5"/>
    <p:sldId id="298" r:id="rId6"/>
    <p:sldId id="295" r:id="rId7"/>
    <p:sldId id="286" r:id="rId8"/>
    <p:sldId id="258" r:id="rId9"/>
    <p:sldId id="259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8" autoAdjust="0"/>
    <p:restoredTop sz="86449" autoAdjust="0"/>
  </p:normalViewPr>
  <p:slideViewPr>
    <p:cSldViewPr>
      <p:cViewPr>
        <p:scale>
          <a:sx n="50" d="100"/>
          <a:sy n="50" d="100"/>
        </p:scale>
        <p:origin x="-6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F181-F8E6-450E-8796-6BD527F20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DD49-61BC-4014-BF43-3CBA08D2A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E361-779A-4D4B-A7D8-FF78BC0A4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ED99-3224-49FB-83AB-EC4494BA7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2AC69-F6E7-4EA0-A3AA-76C544188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2F138-0A75-4193-B044-7A061F976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8993-742C-4E60-9ABF-D73A369D5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71F5-9C47-4763-90A8-A16E1CF52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C49F-8FB7-4408-810C-2EA61806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D2703-8FBC-4CD7-BC12-07A9C1D72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4EE1-6C5A-4C11-BFCB-F45CEB98F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D038C-2D2A-413D-A076-2E4052976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4F6D-A5C4-42D0-AC3C-75EA78CC4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6047653-1CAC-49B6-9CA7-88599A51E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07" r:id="rId2"/>
    <p:sldLayoutId id="2147483714" r:id="rId3"/>
    <p:sldLayoutId id="2147483708" r:id="rId4"/>
    <p:sldLayoutId id="2147483715" r:id="rId5"/>
    <p:sldLayoutId id="2147483709" r:id="rId6"/>
    <p:sldLayoutId id="2147483710" r:id="rId7"/>
    <p:sldLayoutId id="2147483716" r:id="rId8"/>
    <p:sldLayoutId id="2147483717" r:id="rId9"/>
    <p:sldLayoutId id="2147483711" r:id="rId10"/>
    <p:sldLayoutId id="2147483712" r:id="rId11"/>
    <p:sldLayoutId id="2147483718" r:id="rId12"/>
    <p:sldLayoutId id="214748372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6400800" cy="144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6000" err="1" smtClean="0"/>
              <a:t>Teori</a:t>
            </a:r>
            <a:r>
              <a:rPr sz="6000" smtClean="0"/>
              <a:t> </a:t>
            </a:r>
            <a:r>
              <a:rPr sz="6000" err="1"/>
              <a:t>Antrian</a:t>
            </a:r>
            <a:endParaRPr sz="6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181600"/>
            <a:ext cx="6500813" cy="782638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Retno</a:t>
            </a:r>
            <a:r>
              <a:rPr lang="en-US" sz="4000" dirty="0" smtClean="0"/>
              <a:t> </a:t>
            </a:r>
            <a:r>
              <a:rPr lang="en-US" sz="4000" dirty="0" err="1" smtClean="0"/>
              <a:t>Subekti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Elemen Antrian: Service Facility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Service: sesuatu yang dilakukan sistem sesuai permintaan customer </a:t>
            </a:r>
          </a:p>
          <a:p>
            <a:pPr eaLnBrk="1" hangingPunct="1"/>
            <a:r>
              <a:rPr lang="en-US" sz="2400" smtClean="0"/>
              <a:t>Server/channel: pemberi service</a:t>
            </a:r>
          </a:p>
          <a:p>
            <a:pPr eaLnBrk="1" hangingPunct="1"/>
            <a:r>
              <a:rPr lang="en-US" sz="2400" smtClean="0"/>
              <a:t>Bisa hanya satu, bisa banyak</a:t>
            </a:r>
          </a:p>
          <a:p>
            <a:pPr eaLnBrk="1" hangingPunct="1"/>
            <a:r>
              <a:rPr lang="en-US" sz="2400" smtClean="0"/>
              <a:t>Bisa juga dalam berbagai bentuk:</a:t>
            </a:r>
          </a:p>
          <a:p>
            <a:pPr lvl="1" eaLnBrk="1" hangingPunct="1"/>
            <a:r>
              <a:rPr lang="en-US" sz="2400" smtClean="0"/>
              <a:t>Waktu (dalam scheduling), </a:t>
            </a:r>
          </a:p>
          <a:p>
            <a:pPr lvl="1" eaLnBrk="1" hangingPunct="1"/>
            <a:r>
              <a:rPr lang="en-US" sz="2400" smtClean="0"/>
              <a:t>Tempat (dalam alokasi memori), </a:t>
            </a:r>
          </a:p>
          <a:p>
            <a:pPr lvl="1" eaLnBrk="1" hangingPunct="1"/>
            <a:r>
              <a:rPr lang="en-US" sz="2400" smtClean="0"/>
              <a:t>Item obyek (CPU dalam multiprocessing)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 Antrian: Queue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Jika customer yang meminta layanan melebihi dari kapasitas fasilitas layanan maka sisanya berada dalan antrian (Queue)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Pengantar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antrian</a:t>
            </a:r>
            <a:r>
              <a:rPr lang="en-US" sz="2400" dirty="0"/>
              <a:t>: </a:t>
            </a:r>
            <a:r>
              <a:rPr lang="en-US" sz="2400" dirty="0" err="1" smtClean="0"/>
              <a:t>teori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antrian</a:t>
            </a:r>
            <a:r>
              <a:rPr lang="en-US" sz="2400" dirty="0" smtClean="0"/>
              <a:t> -</a:t>
            </a:r>
            <a:r>
              <a:rPr lang="en-US" sz="2400" dirty="0" err="1" smtClean="0"/>
              <a:t>antrian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penungguan</a:t>
            </a:r>
            <a:r>
              <a:rPr lang="en-US" sz="2400" dirty="0" smtClean="0"/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 smtClean="0"/>
              <a:t>terapan</a:t>
            </a:r>
            <a:r>
              <a:rPr lang="en-US" sz="2400" dirty="0" smtClean="0"/>
              <a:t> (</a:t>
            </a:r>
            <a:r>
              <a:rPr lang="en-US" sz="2400" dirty="0" err="1" smtClean="0"/>
              <a:t>statistik-matematika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terapan</a:t>
            </a:r>
            <a:r>
              <a:rPr lang="en-US" sz="2400" dirty="0" smtClean="0"/>
              <a:t>)</a:t>
            </a:r>
            <a:endParaRPr lang="en-US" sz="2400" dirty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temui</a:t>
            </a:r>
            <a:r>
              <a:rPr lang="en-US" sz="2400" dirty="0" smtClean="0"/>
              <a:t> ?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Antrian</a:t>
            </a:r>
            <a:r>
              <a:rPr lang="en-US" sz="2400" dirty="0" smtClean="0"/>
              <a:t> </a:t>
            </a:r>
            <a:r>
              <a:rPr lang="en-US" sz="2400" dirty="0" err="1"/>
              <a:t>di</a:t>
            </a:r>
            <a:r>
              <a:rPr lang="en-US" sz="2400" dirty="0"/>
              <a:t> bank,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supermarket,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restoran</a:t>
            </a:r>
            <a:r>
              <a:rPr lang="en-US" sz="2400" dirty="0"/>
              <a:t>,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</a:t>
            </a:r>
            <a:r>
              <a:rPr lang="en-US" sz="2400" dirty="0" err="1"/>
              <a:t>tol</a:t>
            </a:r>
            <a:r>
              <a:rPr lang="en-US" sz="2400" dirty="0"/>
              <a:t>,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smtClean="0"/>
              <a:t>traffic light</a:t>
            </a:r>
            <a:endParaRPr lang="en-US" sz="2000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Antrian</a:t>
            </a:r>
            <a:r>
              <a:rPr lang="en-US" sz="2400" dirty="0" smtClean="0"/>
              <a:t> </a:t>
            </a:r>
            <a:r>
              <a:rPr lang="en-US" sz="2400" dirty="0" err="1"/>
              <a:t>proses</a:t>
            </a:r>
            <a:r>
              <a:rPr lang="en-US" sz="2400" dirty="0"/>
              <a:t>, </a:t>
            </a:r>
            <a:r>
              <a:rPr lang="en-US" sz="2400" dirty="0" err="1"/>
              <a:t>antrian</a:t>
            </a:r>
            <a:r>
              <a:rPr lang="en-US" sz="2400" dirty="0"/>
              <a:t> transfer data,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pencetakan</a:t>
            </a:r>
            <a:r>
              <a:rPr lang="en-US" sz="2400" dirty="0"/>
              <a:t>,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web, </a:t>
            </a:r>
            <a:r>
              <a:rPr lang="en-US" sz="2400" dirty="0" err="1"/>
              <a:t>reservasi</a:t>
            </a:r>
            <a:r>
              <a:rPr lang="en-US" sz="2400" dirty="0"/>
              <a:t> </a:t>
            </a:r>
            <a:r>
              <a:rPr lang="en-US" sz="2400" dirty="0" err="1" smtClean="0"/>
              <a:t>penerbangan</a:t>
            </a:r>
            <a:endParaRPr lang="en-US" sz="2400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543800" cy="4953000"/>
          </a:xfrm>
        </p:spPr>
        <p:txBody>
          <a:bodyPr/>
          <a:lstStyle/>
          <a:p>
            <a:r>
              <a:rPr lang="en-US" dirty="0" err="1" smtClean="0"/>
              <a:t>Hamdy</a:t>
            </a:r>
            <a:r>
              <a:rPr lang="en-US" dirty="0" smtClean="0"/>
              <a:t> A. </a:t>
            </a:r>
            <a:r>
              <a:rPr lang="en-US" dirty="0" err="1" smtClean="0"/>
              <a:t>Taha</a:t>
            </a:r>
            <a:r>
              <a:rPr lang="en-US" dirty="0" smtClean="0"/>
              <a:t>. (1996).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 (</a:t>
            </a:r>
            <a:r>
              <a:rPr lang="en-US" dirty="0" err="1" smtClean="0"/>
              <a:t>terjemahan</a:t>
            </a:r>
            <a:r>
              <a:rPr lang="en-US" dirty="0" smtClean="0"/>
              <a:t>), </a:t>
            </a:r>
            <a:r>
              <a:rPr lang="en-US" b="1" dirty="0" err="1" smtClean="0"/>
              <a:t>Jilid</a:t>
            </a:r>
            <a:r>
              <a:rPr lang="en-US" b="1" dirty="0" smtClean="0"/>
              <a:t> 2</a:t>
            </a:r>
            <a:r>
              <a:rPr lang="en-US" dirty="0" smtClean="0"/>
              <a:t>. Jakarta: </a:t>
            </a:r>
            <a:r>
              <a:rPr lang="en-US" dirty="0" err="1" smtClean="0"/>
              <a:t>Binarupa</a:t>
            </a:r>
            <a:r>
              <a:rPr lang="en-US" dirty="0" smtClean="0"/>
              <a:t> </a:t>
            </a:r>
            <a:r>
              <a:rPr lang="en-US" dirty="0" err="1" smtClean="0"/>
              <a:t>Aksara</a:t>
            </a:r>
            <a:endParaRPr lang="en-US" dirty="0" smtClean="0"/>
          </a:p>
          <a:p>
            <a:r>
              <a:rPr lang="en-US" dirty="0" smtClean="0"/>
              <a:t>Thomas J. </a:t>
            </a:r>
            <a:r>
              <a:rPr lang="en-US" dirty="0" err="1" smtClean="0"/>
              <a:t>Kakiay</a:t>
            </a:r>
            <a:r>
              <a:rPr lang="en-US" dirty="0" smtClean="0"/>
              <a:t>. (2004).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 Yogyakarta : </a:t>
            </a:r>
            <a:r>
              <a:rPr lang="en-US" dirty="0" err="1" smtClean="0"/>
              <a:t>Andi</a:t>
            </a:r>
            <a:r>
              <a:rPr lang="en-US" dirty="0" smtClean="0"/>
              <a:t> Offset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teorinya</a:t>
            </a:r>
            <a:r>
              <a:rPr lang="en-US" dirty="0" smtClean="0"/>
              <a:t> ?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harapan-harapan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…..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lvl="1"/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lvl="1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lvl="1"/>
            <a:r>
              <a:rPr lang="en-US" dirty="0" smtClean="0"/>
              <a:t>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71500"/>
            <a:ext cx="8229600" cy="304800"/>
          </a:xfrm>
        </p:spPr>
        <p:txBody>
          <a:bodyPr wrap="none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CONTOH SISTEM ANTRIAN</a:t>
            </a:r>
          </a:p>
        </p:txBody>
      </p:sp>
      <p:graphicFrame>
        <p:nvGraphicFramePr>
          <p:cNvPr id="10314" name="Group 74"/>
          <p:cNvGraphicFramePr>
            <a:graphicFrameLocks noGrp="1"/>
          </p:cNvGraphicFramePr>
          <p:nvPr>
            <p:ph type="tbl" idx="1"/>
          </p:nvPr>
        </p:nvGraphicFramePr>
        <p:xfrm>
          <a:off x="214313" y="1219200"/>
          <a:ext cx="8686800" cy="4998720"/>
        </p:xfrm>
        <a:graphic>
          <a:graphicData uri="http://schemas.openxmlformats.org/drawingml/2006/table">
            <a:tbl>
              <a:tblPr/>
              <a:tblGrid>
                <a:gridCol w="3048000"/>
                <a:gridCol w="2971800"/>
                <a:gridCol w="2667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Sistem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Garis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tunggu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atau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antrian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Fasilitas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Lapangan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terbang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Pesawat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menunggu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landasan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Landasan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pacu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2. Bank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Nasabah (orang)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Kasir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Pencucian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Mobil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Mobil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Tempat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pencucian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mobil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Bongkar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muat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barang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Kapal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truk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Fasilitas bongkar muat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Sistem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Program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CPU, Printer, 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Bantuan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pengobatan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darurat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Ambulance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Perpustakaan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Anggota perpustakaan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Pegawai perpustakaan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Registrasi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mahasiswa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Mahasiswa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Pusat registrasi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9.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Skedul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sidang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pengadilan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Kasus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yang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disidangkan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Pengadilan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772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Stuktur Model Antrian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05800" cy="91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Garis tunggu atau sering disebut antrian (queue)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Fasilitas pelayanan (service facility)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500174"/>
            <a:ext cx="9144000" cy="5038739"/>
            <a:chOff x="96" y="1344"/>
            <a:chExt cx="5664" cy="2775"/>
          </a:xfrm>
          <a:scene3d>
            <a:camera prst="perspectiveRelaxed"/>
            <a:lightRig rig="threePt" dir="t"/>
          </a:scene3d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96" y="1344"/>
              <a:ext cx="5664" cy="2448"/>
              <a:chOff x="96" y="1584"/>
              <a:chExt cx="5664" cy="2448"/>
            </a:xfrm>
          </p:grpSpPr>
          <p:sp>
            <p:nvSpPr>
              <p:cNvPr id="10247" name="Oval 4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288" cy="28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auto">
              <a:xfrm>
                <a:off x="2256" y="2592"/>
                <a:ext cx="288" cy="28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auto">
              <a:xfrm>
                <a:off x="2640" y="2592"/>
                <a:ext cx="288" cy="28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250" name="Text Box 14"/>
              <p:cNvSpPr txBox="1">
                <a:spLocks noChangeArrowheads="1"/>
              </p:cNvSpPr>
              <p:nvPr/>
            </p:nvSpPr>
            <p:spPr bwMode="auto">
              <a:xfrm>
                <a:off x="1824" y="2976"/>
                <a:ext cx="110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>
                    <a:latin typeface="+mn-lt"/>
                  </a:rPr>
                  <a:t>Garis tunggu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>
                    <a:latin typeface="+mn-lt"/>
                  </a:rPr>
                  <a:t>atau antrian</a:t>
                </a:r>
              </a:p>
            </p:txBody>
          </p:sp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1824" y="2880"/>
                <a:ext cx="1152" cy="96"/>
                <a:chOff x="1824" y="2880"/>
                <a:chExt cx="1152" cy="96"/>
              </a:xfrm>
            </p:grpSpPr>
            <p:sp>
              <p:nvSpPr>
                <p:cNvPr id="10265" name="Line 15"/>
                <p:cNvSpPr>
                  <a:spLocks noChangeShapeType="1"/>
                </p:cNvSpPr>
                <p:nvPr/>
              </p:nvSpPr>
              <p:spPr bwMode="auto">
                <a:xfrm>
                  <a:off x="1824" y="2976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26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824" y="28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26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976" y="28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3264" y="1834"/>
                <a:ext cx="1104" cy="2150"/>
                <a:chOff x="3312" y="1872"/>
                <a:chExt cx="1104" cy="2150"/>
              </a:xfrm>
            </p:grpSpPr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>
                  <a:off x="3528" y="1872"/>
                  <a:ext cx="672" cy="1776"/>
                  <a:chOff x="3552" y="1872"/>
                  <a:chExt cx="672" cy="1776"/>
                </a:xfrm>
              </p:grpSpPr>
              <p:sp>
                <p:nvSpPr>
                  <p:cNvPr id="9223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064"/>
                    <a:ext cx="288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fontAlgn="auto">
                      <a:spcBef>
                        <a:spcPct val="5000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000" b="1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92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448"/>
                    <a:ext cx="288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fontAlgn="auto">
                      <a:spcBef>
                        <a:spcPct val="5000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000" b="1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9227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3168"/>
                    <a:ext cx="288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fontAlgn="auto">
                      <a:spcBef>
                        <a:spcPct val="5000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000" b="1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rPr>
                      <a:t>s</a:t>
                    </a:r>
                  </a:p>
                </p:txBody>
              </p:sp>
              <p:sp>
                <p:nvSpPr>
                  <p:cNvPr id="10263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2784"/>
                    <a:ext cx="0" cy="384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026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52" y="1872"/>
                    <a:ext cx="672" cy="177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1025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12" y="3696"/>
                  <a:ext cx="1104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>
                      <a:latin typeface="+mn-lt"/>
                    </a:rPr>
                    <a:t>Fasilitas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>
                      <a:latin typeface="+mn-lt"/>
                    </a:rPr>
                    <a:t>Pelayanan</a:t>
                  </a:r>
                </a:p>
              </p:txBody>
            </p:sp>
          </p:grpSp>
          <p:sp>
            <p:nvSpPr>
              <p:cNvPr id="10253" name="Rectangle 22"/>
              <p:cNvSpPr>
                <a:spLocks noChangeArrowheads="1"/>
              </p:cNvSpPr>
              <p:nvPr/>
            </p:nvSpPr>
            <p:spPr bwMode="auto">
              <a:xfrm>
                <a:off x="1248" y="1584"/>
                <a:ext cx="3456" cy="2448"/>
              </a:xfrm>
              <a:prstGeom prst="rect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254" name="Text Box 23"/>
              <p:cNvSpPr txBox="1">
                <a:spLocks noChangeArrowheads="1"/>
              </p:cNvSpPr>
              <p:nvPr/>
            </p:nvSpPr>
            <p:spPr bwMode="auto">
              <a:xfrm>
                <a:off x="96" y="2880"/>
                <a:ext cx="1104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>
                    <a:latin typeface="+mn-lt"/>
                  </a:rPr>
                  <a:t>Pelanggan masuk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>
                    <a:latin typeface="+mn-lt"/>
                  </a:rPr>
                  <a:t>Ke dalam sistem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>
                    <a:latin typeface="+mn-lt"/>
                  </a:rPr>
                  <a:t>antrian</a:t>
                </a:r>
              </a:p>
            </p:txBody>
          </p:sp>
          <p:sp>
            <p:nvSpPr>
              <p:cNvPr id="10255" name="Line 24"/>
              <p:cNvSpPr>
                <a:spLocks noChangeShapeType="1"/>
              </p:cNvSpPr>
              <p:nvPr/>
            </p:nvSpPr>
            <p:spPr bwMode="auto">
              <a:xfrm>
                <a:off x="384" y="2736"/>
                <a:ext cx="7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256" name="Line 25"/>
              <p:cNvSpPr>
                <a:spLocks noChangeShapeType="1"/>
              </p:cNvSpPr>
              <p:nvPr/>
            </p:nvSpPr>
            <p:spPr bwMode="auto">
              <a:xfrm>
                <a:off x="4800" y="2832"/>
                <a:ext cx="7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257" name="Text Box 26"/>
              <p:cNvSpPr txBox="1">
                <a:spLocks noChangeArrowheads="1"/>
              </p:cNvSpPr>
              <p:nvPr/>
            </p:nvSpPr>
            <p:spPr bwMode="auto">
              <a:xfrm>
                <a:off x="4656" y="2976"/>
                <a:ext cx="1104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>
                    <a:latin typeface="+mn-lt"/>
                  </a:rPr>
                  <a:t>Pelanggan keluar dari sistem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>
                    <a:latin typeface="+mn-lt"/>
                  </a:rPr>
                  <a:t>antrian</a:t>
                </a:r>
              </a:p>
            </p:txBody>
          </p:sp>
        </p:grpSp>
        <p:sp>
          <p:nvSpPr>
            <p:cNvPr id="10246" name="Text Box 28"/>
            <p:cNvSpPr txBox="1">
              <a:spLocks noChangeArrowheads="1"/>
            </p:cNvSpPr>
            <p:nvPr/>
          </p:nvSpPr>
          <p:spPr bwMode="auto">
            <a:xfrm>
              <a:off x="1872" y="3888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>
                  <a:latin typeface="+mn-lt"/>
                </a:rPr>
                <a:t>STUKTUR SISTEM ANTRIAN</a:t>
              </a: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56237"/>
            <a:ext cx="8686800" cy="1401763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Pelanggan</a:t>
            </a:r>
            <a:r>
              <a:rPr lang="en-US" sz="2400" dirty="0" smtClean="0"/>
              <a:t>/</a:t>
            </a:r>
            <a:r>
              <a:rPr lang="en-US" sz="2400" dirty="0" err="1" smtClean="0"/>
              <a:t>nasabah</a:t>
            </a:r>
            <a:r>
              <a:rPr lang="en-US" sz="2400" dirty="0" smtClean="0"/>
              <a:t> (</a:t>
            </a:r>
            <a:r>
              <a:rPr lang="en-US" sz="2400" i="1" dirty="0" smtClean="0"/>
              <a:t>customer</a:t>
            </a:r>
            <a:r>
              <a:rPr lang="en-US" sz="2400" dirty="0" smtClean="0"/>
              <a:t>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(</a:t>
            </a:r>
            <a:r>
              <a:rPr lang="en-US" sz="2400" i="1" dirty="0" smtClean="0"/>
              <a:t>source</a:t>
            </a:r>
            <a:r>
              <a:rPr lang="en-US" sz="2400" dirty="0" smtClean="0"/>
              <a:t>)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</a:t>
            </a:r>
            <a:r>
              <a:rPr lang="en-US" sz="2400" dirty="0" err="1" smtClean="0"/>
              <a:t>antrian</a:t>
            </a:r>
            <a:r>
              <a:rPr lang="en-US" sz="2400" dirty="0" smtClean="0"/>
              <a:t> (</a:t>
            </a:r>
            <a:r>
              <a:rPr lang="en-US" sz="2400" i="1" dirty="0" smtClean="0"/>
              <a:t>queue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(</a:t>
            </a:r>
            <a:r>
              <a:rPr lang="en-US" sz="2400" i="1" dirty="0" smtClean="0"/>
              <a:t>service</a:t>
            </a:r>
            <a:r>
              <a:rPr lang="en-US" sz="2400" dirty="0" smtClean="0"/>
              <a:t>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(service facility)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19200" y="1295400"/>
          <a:ext cx="6553200" cy="3867082"/>
        </p:xfrm>
        <a:graphic>
          <a:graphicData uri="http://schemas.openxmlformats.org/presentationml/2006/ole">
            <p:oleObj spid="_x0000_s1026" name="Bitmap Image" r:id="rId3" imgW="2695951" imgH="159089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 Antrian: “Customer”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merepresentasikan pihak yang meminta pelayanan</a:t>
            </a:r>
          </a:p>
          <a:p>
            <a:pPr lvl="1" eaLnBrk="1" hangingPunct="1"/>
            <a:r>
              <a:rPr lang="en-US" sz="2400" smtClean="0"/>
              <a:t>Permintaan pengiriman pesan dalam jaringan</a:t>
            </a:r>
          </a:p>
          <a:p>
            <a:pPr lvl="1" eaLnBrk="1" hangingPunct="1"/>
            <a:r>
              <a:rPr lang="en-US" sz="2400" smtClean="0"/>
              <a:t>Permintaan pelanggan untuk dilayani pembayaran atas pembelian sejumlah barang</a:t>
            </a:r>
          </a:p>
          <a:p>
            <a:pPr lvl="1" eaLnBrk="1" hangingPunct="1"/>
            <a:r>
              <a:rPr lang="en-US" sz="240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1659</TotalTime>
  <Words>419</Words>
  <Application>Microsoft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Technic</vt:lpstr>
      <vt:lpstr>Bitmap Image</vt:lpstr>
      <vt:lpstr>Teori Antrian</vt:lpstr>
      <vt:lpstr>Pengantar</vt:lpstr>
      <vt:lpstr>Referensi</vt:lpstr>
      <vt:lpstr>Manfaat </vt:lpstr>
      <vt:lpstr>Istilah-istilah</vt:lpstr>
      <vt:lpstr>CONTOH SISTEM ANTRIAN</vt:lpstr>
      <vt:lpstr>Stuktur Model Antrian</vt:lpstr>
      <vt:lpstr>Elemen-elemen Antrian</vt:lpstr>
      <vt:lpstr>Elemen Antrian: “Customer”</vt:lpstr>
      <vt:lpstr>Elemen Antrian: Service Facility</vt:lpstr>
      <vt:lpstr>Elemen Antrian: Queue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Teori Antrian</dc:title>
  <dc:creator>PRESARIO</dc:creator>
  <cp:lastModifiedBy>USER</cp:lastModifiedBy>
  <cp:revision>31</cp:revision>
  <dcterms:created xsi:type="dcterms:W3CDTF">2004-05-17T16:13:54Z</dcterms:created>
  <dcterms:modified xsi:type="dcterms:W3CDTF">2010-02-18T03:01:31Z</dcterms:modified>
</cp:coreProperties>
</file>