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AF6D11D-F9CE-4603-B54A-02D20B76E306}" type="datetimeFigureOut">
              <a:rPr lang="id-ID" smtClean="0"/>
              <a:t>05/03/2012</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8112CA38-9BC0-4F2A-9596-D798C34E078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6D11D-F9CE-4603-B54A-02D20B76E306}" type="datetimeFigureOut">
              <a:rPr lang="id-ID" smtClean="0"/>
              <a:t>05/03/2012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6D11D-F9CE-4603-B54A-02D20B76E306}" type="datetimeFigureOut">
              <a:rPr lang="id-ID" smtClean="0"/>
              <a:t>05/03/2012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AF6D11D-F9CE-4603-B54A-02D20B76E306}" type="datetimeFigureOut">
              <a:rPr lang="id-ID" smtClean="0"/>
              <a:t>05/03/2012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AF6D11D-F9CE-4603-B54A-02D20B76E306}" type="datetimeFigureOut">
              <a:rPr lang="id-ID" smtClean="0"/>
              <a:t>05/03/2012</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8112CA38-9BC0-4F2A-9596-D798C34E078A}"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F6D11D-F9CE-4603-B54A-02D20B76E306}" type="datetimeFigureOut">
              <a:rPr lang="id-ID" smtClean="0"/>
              <a:t>05/03/2012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AF6D11D-F9CE-4603-B54A-02D20B76E306}" type="datetimeFigureOut">
              <a:rPr lang="id-ID" smtClean="0"/>
              <a:t>05/03/2012</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AF6D11D-F9CE-4603-B54A-02D20B76E306}" type="datetimeFigureOut">
              <a:rPr lang="id-ID" smtClean="0"/>
              <a:t>05/03/2012</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F6D11D-F9CE-4603-B54A-02D20B76E306}" type="datetimeFigureOut">
              <a:rPr lang="id-ID" smtClean="0"/>
              <a:t>05/03/2012</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AF6D11D-F9CE-4603-B54A-02D20B76E306}" type="datetimeFigureOut">
              <a:rPr lang="id-ID" smtClean="0"/>
              <a:t>05/03/2012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8112CA38-9BC0-4F2A-9596-D798C34E078A}"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AF6D11D-F9CE-4603-B54A-02D20B76E306}" type="datetimeFigureOut">
              <a:rPr lang="id-ID" smtClean="0"/>
              <a:t>05/03/2012</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8112CA38-9BC0-4F2A-9596-D798C34E078A}" type="slidenum">
              <a:rPr lang="id-ID" smtClean="0"/>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AF6D11D-F9CE-4603-B54A-02D20B76E306}" type="datetimeFigureOut">
              <a:rPr lang="id-ID" smtClean="0"/>
              <a:t>05/03/2012</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112CA38-9BC0-4F2A-9596-D798C34E078A}" type="slidenum">
              <a:rPr lang="id-ID" smtClean="0"/>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298707"/>
          </a:xfrm>
          <a:ln>
            <a:solidFill>
              <a:schemeClr val="tx2"/>
            </a:solidFill>
          </a:ln>
        </p:spPr>
        <p:txBody>
          <a:bodyPr>
            <a:normAutofit/>
          </a:bodyPr>
          <a:lstStyle/>
          <a:p>
            <a:r>
              <a:rPr lang="en-US" sz="4800" b="1" dirty="0" smtClean="0">
                <a:latin typeface="Andalus" pitchFamily="18" charset="-78"/>
                <a:cs typeface="Andalus" pitchFamily="18" charset="-78"/>
              </a:rPr>
              <a:t>The Dimensions of Meaning</a:t>
            </a:r>
            <a:endParaRPr lang="id-ID" sz="4800" b="1" dirty="0">
              <a:latin typeface="Andalus" pitchFamily="18" charset="-78"/>
              <a:cs typeface="Andalus" pitchFamily="18" charset="-78"/>
            </a:endParaRPr>
          </a:p>
        </p:txBody>
      </p:sp>
      <p:sp>
        <p:nvSpPr>
          <p:cNvPr id="3" name="Subtitle 2"/>
          <p:cNvSpPr>
            <a:spLocks noGrp="1"/>
          </p:cNvSpPr>
          <p:nvPr>
            <p:ph type="subTitle" idx="1"/>
          </p:nvPr>
        </p:nvSpPr>
        <p:spPr>
          <a:xfrm>
            <a:off x="1371600" y="5072074"/>
            <a:ext cx="6400800" cy="566726"/>
          </a:xfrm>
        </p:spPr>
        <p:txBody>
          <a:bodyPr>
            <a:normAutofit/>
          </a:bodyPr>
          <a:lstStyle/>
          <a:p>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Andalus" pitchFamily="18" charset="-78"/>
                <a:cs typeface="Andalus" pitchFamily="18" charset="-78"/>
              </a:rPr>
              <a:t>4. </a:t>
            </a:r>
            <a:r>
              <a:rPr lang="en-US" b="1" dirty="0" smtClean="0">
                <a:latin typeface="Andalus" pitchFamily="18" charset="-78"/>
                <a:cs typeface="Andalus" pitchFamily="18" charset="-78"/>
              </a:rPr>
              <a:t>Lexical and Grammatical Meanings</a:t>
            </a:r>
            <a:endParaRPr lang="id-ID"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dirty="0" smtClean="0"/>
              <a:t>A referring Expression…. A piece of language that is used as if it is linked to something outside language, some living or dead entity or concept or group of entities or concepts. The entity is called </a:t>
            </a:r>
            <a:r>
              <a:rPr lang="en-US" b="1" dirty="0" smtClean="0"/>
              <a:t>referent.</a:t>
            </a:r>
          </a:p>
          <a:p>
            <a:r>
              <a:rPr lang="en-US" b="1" dirty="0" smtClean="0"/>
              <a:t>Grammatical Meanings </a:t>
            </a:r>
            <a:r>
              <a:rPr lang="en-US" dirty="0" smtClean="0"/>
              <a:t> are expressed by bound morphemes, by function words, and by arrangement of forms in a sentence.</a:t>
            </a:r>
          </a:p>
          <a:p>
            <a:r>
              <a:rPr lang="en-US" b="1" dirty="0" smtClean="0"/>
              <a:t>Referring expressions </a:t>
            </a:r>
            <a:r>
              <a:rPr lang="en-US" dirty="0" smtClean="0"/>
              <a:t>and </a:t>
            </a:r>
            <a:r>
              <a:rPr lang="en-US" b="1" dirty="0" smtClean="0"/>
              <a:t>predicates </a:t>
            </a:r>
            <a:r>
              <a:rPr lang="en-US" dirty="0" smtClean="0"/>
              <a:t>have lexical meaning while grammatical morphemes and function words express grammatical meaning.</a:t>
            </a:r>
            <a:endParaRPr lang="id-ID"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5. Morphemes</a:t>
            </a:r>
            <a:endParaRPr lang="id-ID" b="1" dirty="0"/>
          </a:p>
        </p:txBody>
      </p:sp>
      <p:sp>
        <p:nvSpPr>
          <p:cNvPr id="3" name="Content Placeholder 2"/>
          <p:cNvSpPr>
            <a:spLocks noGrp="1"/>
          </p:cNvSpPr>
          <p:nvPr>
            <p:ph idx="1"/>
          </p:nvPr>
        </p:nvSpPr>
        <p:spPr/>
        <p:txBody>
          <a:bodyPr>
            <a:normAutofit/>
          </a:bodyPr>
          <a:lstStyle/>
          <a:p>
            <a:r>
              <a:rPr lang="en-US" dirty="0" smtClean="0"/>
              <a:t>Morpheme …. A minimal meaningful part.</a:t>
            </a:r>
          </a:p>
          <a:p>
            <a:r>
              <a:rPr lang="en-US" dirty="0" smtClean="0"/>
              <a:t>Free morphemes … which can occur by themselves.</a:t>
            </a:r>
          </a:p>
          <a:p>
            <a:r>
              <a:rPr lang="en-US" dirty="0" smtClean="0"/>
              <a:t>Bound Morphemes… the ones which are always attached to something else.</a:t>
            </a:r>
          </a:p>
          <a:p>
            <a:r>
              <a:rPr lang="en-US" dirty="0" smtClean="0"/>
              <a:t>The minimal form that can have reference or can predicate is a lexeme. A set of forms with grammatical affixes is a single lexeme. A non-minimal form with single meaning is a single lexeme, an idiom.</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ndalus" pitchFamily="18" charset="-78"/>
                <a:cs typeface="Andalus" pitchFamily="18" charset="-78"/>
              </a:rPr>
              <a:t>6. Homonymy and </a:t>
            </a:r>
            <a:r>
              <a:rPr lang="en-US" b="1" dirty="0" err="1" smtClean="0">
                <a:latin typeface="Andalus" pitchFamily="18" charset="-78"/>
                <a:cs typeface="Andalus" pitchFamily="18" charset="-78"/>
              </a:rPr>
              <a:t>Polysemy</a:t>
            </a:r>
            <a:endParaRPr lang="id-ID" b="1"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b="1" dirty="0" smtClean="0"/>
              <a:t>Homonyms …</a:t>
            </a:r>
            <a:r>
              <a:rPr lang="en-US" dirty="0" smtClean="0"/>
              <a:t>two or more forms that are identical in speech (pronunciation and spelling) but have different meanings…. different lexeme.</a:t>
            </a:r>
          </a:p>
          <a:p>
            <a:r>
              <a:rPr lang="en-US" b="1" dirty="0" smtClean="0"/>
              <a:t>Homographs </a:t>
            </a:r>
            <a:r>
              <a:rPr lang="en-US" dirty="0" smtClean="0"/>
              <a:t>…. forms identical in writing (spelling)  but not in speech (different pronunciation) nor in meaning and also different lexemes.</a:t>
            </a:r>
          </a:p>
          <a:p>
            <a:r>
              <a:rPr lang="en-US" b="1" dirty="0" smtClean="0"/>
              <a:t>A </a:t>
            </a:r>
            <a:r>
              <a:rPr lang="en-US" b="1" dirty="0" err="1" smtClean="0"/>
              <a:t>polysemous</a:t>
            </a:r>
            <a:r>
              <a:rPr lang="en-US" b="1" dirty="0" smtClean="0"/>
              <a:t>  </a:t>
            </a:r>
            <a:r>
              <a:rPr lang="en-US" dirty="0" smtClean="0"/>
              <a:t>lexeme has several (apparently) related meanings.</a:t>
            </a:r>
            <a:endParaRPr lang="id-ID"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ndalus" pitchFamily="18" charset="-78"/>
                <a:cs typeface="Andalus" pitchFamily="18" charset="-78"/>
              </a:rPr>
              <a:t>7. Lexical Ambiguity</a:t>
            </a:r>
            <a:endParaRPr lang="id-ID" b="1"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t>When homonyms can occur in the same position in utterances, the results is </a:t>
            </a:r>
            <a:r>
              <a:rPr lang="en-US" b="1" dirty="0" smtClean="0"/>
              <a:t>lexical ambiguity.</a:t>
            </a:r>
          </a:p>
          <a:p>
            <a:r>
              <a:rPr lang="en-US" b="1" dirty="0" err="1" smtClean="0"/>
              <a:t>E.g</a:t>
            </a:r>
            <a:r>
              <a:rPr lang="en-US" b="1" dirty="0" smtClean="0"/>
              <a:t> : </a:t>
            </a:r>
            <a:r>
              <a:rPr lang="en-US" dirty="0" smtClean="0"/>
              <a:t>I was on my way to the bank.</a:t>
            </a:r>
          </a:p>
          <a:p>
            <a:r>
              <a:rPr lang="en-US" dirty="0" smtClean="0"/>
              <a:t>Ambiguity occurs also because a longer linguistic form has a literal sense an a figurative sense.</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ndalus" pitchFamily="18" charset="-78"/>
                <a:cs typeface="Andalus" pitchFamily="18" charset="-78"/>
              </a:rPr>
              <a:t>8. Sentence Meaning</a:t>
            </a:r>
            <a:endParaRPr lang="id-ID" b="1" dirty="0">
              <a:latin typeface="Andalus" pitchFamily="18" charset="-78"/>
              <a:cs typeface="Andalus" pitchFamily="18" charset="-78"/>
            </a:endParaRPr>
          </a:p>
        </p:txBody>
      </p:sp>
      <p:sp>
        <p:nvSpPr>
          <p:cNvPr id="3" name="Content Placeholder 2"/>
          <p:cNvSpPr>
            <a:spLocks noGrp="1"/>
          </p:cNvSpPr>
          <p:nvPr>
            <p:ph idx="1"/>
          </p:nvPr>
        </p:nvSpPr>
        <p:spPr/>
        <p:txBody>
          <a:bodyPr/>
          <a:lstStyle/>
          <a:p>
            <a:r>
              <a:rPr lang="en-US" dirty="0" smtClean="0"/>
              <a:t>What sentence meaning is?</a:t>
            </a:r>
          </a:p>
          <a:p>
            <a:r>
              <a:rPr lang="en-US" dirty="0" smtClean="0"/>
              <a:t>First, the meaning of a sentence derives from the meanings of its constituent lexemes and from the grammatical meanings it contains.</a:t>
            </a:r>
          </a:p>
          <a:p>
            <a:r>
              <a:rPr lang="en-US" dirty="0" smtClean="0"/>
              <a:t>Second, at least if the sentence is a statement, if you know the meaning of the sentence, you know what conditions are necessary in the world for that sentence to be true.</a:t>
            </a:r>
            <a:endParaRPr lang="id-ID"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en-US" dirty="0" smtClean="0"/>
              <a:t>In semantics, we are not interested in intuitions or hints but we are interested in the instances when the language of the message </a:t>
            </a:r>
            <a:r>
              <a:rPr lang="en-US" b="1" dirty="0" smtClean="0"/>
              <a:t>implicates </a:t>
            </a:r>
            <a:r>
              <a:rPr lang="en-US" dirty="0" smtClean="0"/>
              <a:t> some additional meaning that accounts for our inference.</a:t>
            </a:r>
          </a:p>
          <a:p>
            <a:r>
              <a:rPr lang="en-US" dirty="0" smtClean="0"/>
              <a:t>Truth-conditional semantics is the study of meaning through a consideration of the conditions that must exist for a sentence to be true, and how the truth of one sentence relates to the truth or falsity of other sentences.</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ndalus" pitchFamily="18" charset="-78"/>
                <a:cs typeface="Andalus" pitchFamily="18" charset="-78"/>
              </a:rPr>
              <a:t>Main Points</a:t>
            </a:r>
            <a:endParaRPr lang="id-ID"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dirty="0" smtClean="0">
                <a:latin typeface="Andalus" pitchFamily="18" charset="-78"/>
                <a:cs typeface="Andalus" pitchFamily="18" charset="-78"/>
              </a:rPr>
              <a:t>Reference and Denotation</a:t>
            </a:r>
          </a:p>
          <a:p>
            <a:r>
              <a:rPr lang="en-US" dirty="0" smtClean="0">
                <a:latin typeface="Andalus" pitchFamily="18" charset="-78"/>
                <a:cs typeface="Andalus" pitchFamily="18" charset="-78"/>
              </a:rPr>
              <a:t>Connotation</a:t>
            </a:r>
          </a:p>
          <a:p>
            <a:r>
              <a:rPr lang="en-US" dirty="0" smtClean="0">
                <a:latin typeface="Andalus" pitchFamily="18" charset="-78"/>
                <a:cs typeface="Andalus" pitchFamily="18" charset="-78"/>
              </a:rPr>
              <a:t>Sense Relation</a:t>
            </a:r>
          </a:p>
          <a:p>
            <a:r>
              <a:rPr lang="en-US" dirty="0" smtClean="0">
                <a:latin typeface="Andalus" pitchFamily="18" charset="-78"/>
                <a:cs typeface="Andalus" pitchFamily="18" charset="-78"/>
              </a:rPr>
              <a:t>Lexical and Grammatical Meanings</a:t>
            </a:r>
          </a:p>
          <a:p>
            <a:r>
              <a:rPr lang="en-US" dirty="0" smtClean="0">
                <a:latin typeface="Andalus" pitchFamily="18" charset="-78"/>
                <a:cs typeface="Andalus" pitchFamily="18" charset="-78"/>
              </a:rPr>
              <a:t>Morphemes</a:t>
            </a:r>
          </a:p>
          <a:p>
            <a:r>
              <a:rPr lang="en-US" dirty="0" smtClean="0">
                <a:latin typeface="Andalus" pitchFamily="18" charset="-78"/>
                <a:cs typeface="Andalus" pitchFamily="18" charset="-78"/>
              </a:rPr>
              <a:t>Homonymy and </a:t>
            </a:r>
            <a:r>
              <a:rPr lang="en-US" dirty="0" err="1" smtClean="0">
                <a:latin typeface="Andalus" pitchFamily="18" charset="-78"/>
                <a:cs typeface="Andalus" pitchFamily="18" charset="-78"/>
              </a:rPr>
              <a:t>Polysemy</a:t>
            </a:r>
            <a:endParaRPr lang="en-US" dirty="0" smtClean="0">
              <a:latin typeface="Andalus" pitchFamily="18" charset="-78"/>
              <a:cs typeface="Andalus" pitchFamily="18" charset="-78"/>
            </a:endParaRPr>
          </a:p>
          <a:p>
            <a:r>
              <a:rPr lang="en-US" dirty="0" smtClean="0">
                <a:latin typeface="Andalus" pitchFamily="18" charset="-78"/>
                <a:cs typeface="Andalus" pitchFamily="18" charset="-78"/>
              </a:rPr>
              <a:t>Lexical Ambiguity</a:t>
            </a:r>
          </a:p>
          <a:p>
            <a:r>
              <a:rPr lang="en-US" dirty="0" smtClean="0">
                <a:latin typeface="Andalus" pitchFamily="18" charset="-78"/>
                <a:cs typeface="Andalus" pitchFamily="18" charset="-78"/>
              </a:rPr>
              <a:t>Sentence and Meaning</a:t>
            </a:r>
            <a:endParaRPr lang="id-ID" dirty="0">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a:t>
            </a:r>
            <a:r>
              <a:rPr lang="en-US" dirty="0" smtClean="0">
                <a:latin typeface="Andalus" pitchFamily="18" charset="-78"/>
                <a:cs typeface="Andalus" pitchFamily="18" charset="-78"/>
              </a:rPr>
              <a:t>Reference and Denotation</a:t>
            </a:r>
            <a:endParaRPr lang="id-ID" dirty="0"/>
          </a:p>
        </p:txBody>
      </p:sp>
      <p:sp>
        <p:nvSpPr>
          <p:cNvPr id="3" name="Content Placeholder 2"/>
          <p:cNvSpPr>
            <a:spLocks noGrp="1"/>
          </p:cNvSpPr>
          <p:nvPr>
            <p:ph idx="1"/>
          </p:nvPr>
        </p:nvSpPr>
        <p:spPr/>
        <p:txBody>
          <a:bodyPr>
            <a:normAutofit/>
          </a:bodyPr>
          <a:lstStyle/>
          <a:p>
            <a:r>
              <a:rPr lang="en-US" dirty="0" smtClean="0"/>
              <a:t>… a language </a:t>
            </a:r>
            <a:r>
              <a:rPr lang="en-US" dirty="0"/>
              <a:t>consists of a large number of words and each of </a:t>
            </a:r>
            <a:r>
              <a:rPr lang="en-US" dirty="0" smtClean="0"/>
              <a:t>these words </a:t>
            </a:r>
            <a:r>
              <a:rPr lang="en-US" dirty="0"/>
              <a:t>has a direct correlation with something outside of </a:t>
            </a:r>
            <a:r>
              <a:rPr lang="en-US" dirty="0" smtClean="0"/>
              <a:t>language, which </a:t>
            </a:r>
            <a:r>
              <a:rPr lang="en-US" dirty="0"/>
              <a:t>is its meaning. And since, if we communicate with one </a:t>
            </a:r>
            <a:r>
              <a:rPr lang="en-US" dirty="0" smtClean="0"/>
              <a:t>another through </a:t>
            </a:r>
            <a:r>
              <a:rPr lang="en-US" dirty="0"/>
              <a:t>language, it must be that we all have the same ‘idea’ </a:t>
            </a:r>
            <a:r>
              <a:rPr lang="en-US" dirty="0" smtClean="0"/>
              <a:t>or ‘concept</a:t>
            </a:r>
            <a:r>
              <a:rPr lang="en-US" dirty="0"/>
              <a:t>’ associated with each </a:t>
            </a:r>
            <a:r>
              <a:rPr lang="en-US" dirty="0" smtClean="0"/>
              <a:t>word…….. </a:t>
            </a:r>
            <a:r>
              <a:rPr lang="en-US" b="1" i="1" dirty="0" smtClean="0"/>
              <a:t>A </a:t>
            </a:r>
            <a:r>
              <a:rPr lang="en-US" b="1" i="1" dirty="0" err="1" smtClean="0"/>
              <a:t>mentalistic</a:t>
            </a:r>
            <a:r>
              <a:rPr lang="en-US" b="1" i="1" dirty="0" smtClean="0"/>
              <a:t> theory about meaning  </a:t>
            </a:r>
            <a:r>
              <a:rPr lang="en-US" sz="2800" dirty="0" smtClean="0"/>
              <a:t>(Ogden and Richards (1923)</a:t>
            </a:r>
            <a:endParaRPr lang="id-ID"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dirty="0"/>
          </a:p>
        </p:txBody>
      </p:sp>
      <p:sp>
        <p:nvSpPr>
          <p:cNvPr id="3" name="Content Placeholder 2"/>
          <p:cNvSpPr>
            <a:spLocks noGrp="1"/>
          </p:cNvSpPr>
          <p:nvPr>
            <p:ph idx="1"/>
          </p:nvPr>
        </p:nvSpPr>
        <p:spPr/>
        <p:txBody>
          <a:bodyPr/>
          <a:lstStyle/>
          <a:p>
            <a:pPr>
              <a:buNone/>
            </a:pPr>
            <a:r>
              <a:rPr lang="en-US" dirty="0" smtClean="0"/>
              <a:t>				   concept</a:t>
            </a:r>
          </a:p>
          <a:p>
            <a:pPr>
              <a:buNone/>
            </a:pPr>
            <a:endParaRPr lang="en-US" dirty="0"/>
          </a:p>
          <a:p>
            <a:pPr>
              <a:buNone/>
            </a:pPr>
            <a:r>
              <a:rPr lang="en-US" dirty="0">
                <a:latin typeface="Arabic Typesetting" pitchFamily="66" charset="-78"/>
                <a:cs typeface="Arabic Typesetting" pitchFamily="66" charset="-78"/>
              </a:rPr>
              <a:t>a</a:t>
            </a:r>
            <a:r>
              <a:rPr lang="en-US" dirty="0" smtClean="0">
                <a:latin typeface="Arabic Typesetting" pitchFamily="66" charset="-78"/>
                <a:cs typeface="Arabic Typesetting" pitchFamily="66" charset="-78"/>
              </a:rPr>
              <a:t>ssociation</a:t>
            </a:r>
            <a:r>
              <a:rPr lang="en-US" dirty="0" smtClean="0"/>
              <a:t>					</a:t>
            </a:r>
            <a:r>
              <a:rPr lang="en-US" dirty="0" smtClean="0">
                <a:latin typeface="Arabic Typesetting" pitchFamily="66" charset="-78"/>
                <a:cs typeface="Arabic Typesetting" pitchFamily="66" charset="-78"/>
              </a:rPr>
              <a:t>reference</a:t>
            </a:r>
          </a:p>
          <a:p>
            <a:pPr>
              <a:buNone/>
            </a:pPr>
            <a:endParaRPr lang="en-US" dirty="0"/>
          </a:p>
          <a:p>
            <a:pPr>
              <a:buNone/>
            </a:pPr>
            <a:r>
              <a:rPr lang="en-US" dirty="0" smtClean="0"/>
              <a:t>Word							object</a:t>
            </a:r>
            <a:endParaRPr lang="en-US" dirty="0"/>
          </a:p>
          <a:p>
            <a:pPr>
              <a:buNone/>
            </a:pPr>
            <a:r>
              <a:rPr lang="en-US" dirty="0" smtClean="0"/>
              <a:t>			</a:t>
            </a:r>
            <a:r>
              <a:rPr lang="en-US" i="1" dirty="0" smtClean="0">
                <a:latin typeface="Arabic Typesetting" pitchFamily="66" charset="-78"/>
                <a:cs typeface="Arabic Typesetting" pitchFamily="66" charset="-78"/>
              </a:rPr>
              <a:t>	    meaning</a:t>
            </a:r>
            <a:endParaRPr lang="id-ID" i="1" dirty="0">
              <a:latin typeface="Arabic Typesetting" pitchFamily="66" charset="-78"/>
              <a:cs typeface="Arabic Typesetting" pitchFamily="66" charset="-78"/>
            </a:endParaRPr>
          </a:p>
        </p:txBody>
      </p:sp>
      <p:sp>
        <p:nvSpPr>
          <p:cNvPr id="5" name="Isosceles Triangle 4"/>
          <p:cNvSpPr/>
          <p:nvPr/>
        </p:nvSpPr>
        <p:spPr>
          <a:xfrm>
            <a:off x="1714480" y="2071678"/>
            <a:ext cx="5072098" cy="164307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en-US" b="1" dirty="0" smtClean="0"/>
              <a:t>Concept</a:t>
            </a:r>
            <a:r>
              <a:rPr lang="en-US" dirty="0" smtClean="0"/>
              <a:t> …… a mental picture of what the word represents.</a:t>
            </a:r>
          </a:p>
          <a:p>
            <a:r>
              <a:rPr lang="en-US" b="1" dirty="0" smtClean="0"/>
              <a:t>Reference </a:t>
            </a:r>
            <a:r>
              <a:rPr lang="en-US" dirty="0" smtClean="0"/>
              <a:t>… the relation between a language expression and whatever the expression pertains to in a particular situation of language use including what a speaker may imagine or it is the way speakers and hearers use an expression successfully.</a:t>
            </a:r>
            <a:endParaRPr lang="en-US" b="1" dirty="0" smtClean="0"/>
          </a:p>
          <a:p>
            <a:r>
              <a:rPr lang="en-US" b="1" dirty="0" smtClean="0"/>
              <a:t>Denotation</a:t>
            </a:r>
            <a:r>
              <a:rPr lang="en-US" dirty="0" smtClean="0"/>
              <a:t> … the knowledge they have that makes their use successful. </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Some considerations</a:t>
            </a:r>
            <a:endParaRPr lang="id-ID" i="1" dirty="0"/>
          </a:p>
        </p:txBody>
      </p:sp>
      <p:sp>
        <p:nvSpPr>
          <p:cNvPr id="3" name="Content Placeholder 2"/>
          <p:cNvSpPr>
            <a:spLocks noGrp="1"/>
          </p:cNvSpPr>
          <p:nvPr>
            <p:ph idx="1"/>
          </p:nvPr>
        </p:nvSpPr>
        <p:spPr/>
        <p:txBody>
          <a:bodyPr/>
          <a:lstStyle/>
          <a:p>
            <a:r>
              <a:rPr lang="en-US" dirty="0" smtClean="0"/>
              <a:t>Meaning is more than denotation. </a:t>
            </a:r>
          </a:p>
          <a:p>
            <a:r>
              <a:rPr lang="en-US" dirty="0" smtClean="0"/>
              <a:t>People not only talk and write to describe things and events and characteristics; they also express their opinions, favorable and unfavorable……</a:t>
            </a:r>
            <a:r>
              <a:rPr lang="en-US" b="1" dirty="0" smtClean="0"/>
              <a:t>connotation </a:t>
            </a:r>
            <a:r>
              <a:rPr lang="en-US" dirty="0" smtClean="0"/>
              <a:t>and </a:t>
            </a:r>
            <a:r>
              <a:rPr lang="en-US" b="1" dirty="0" smtClean="0"/>
              <a:t>sense relations.</a:t>
            </a:r>
            <a:endParaRPr lang="en-US" dirty="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ndalus" pitchFamily="18" charset="-78"/>
                <a:cs typeface="Andalus" pitchFamily="18" charset="-78"/>
              </a:rPr>
              <a:t>2. Connotation</a:t>
            </a:r>
            <a:endParaRPr lang="id-ID" b="1" dirty="0">
              <a:latin typeface="Andalus" pitchFamily="18" charset="-78"/>
              <a:cs typeface="Andalus" pitchFamily="18" charset="-78"/>
            </a:endParaRPr>
          </a:p>
        </p:txBody>
      </p:sp>
      <p:sp>
        <p:nvSpPr>
          <p:cNvPr id="3" name="Content Placeholder 2"/>
          <p:cNvSpPr>
            <a:spLocks noGrp="1"/>
          </p:cNvSpPr>
          <p:nvPr>
            <p:ph idx="1"/>
          </p:nvPr>
        </p:nvSpPr>
        <p:spPr/>
        <p:txBody>
          <a:bodyPr>
            <a:normAutofit/>
          </a:bodyPr>
          <a:lstStyle/>
          <a:p>
            <a:r>
              <a:rPr lang="en-US" b="1" dirty="0" smtClean="0"/>
              <a:t>Connotation </a:t>
            </a:r>
            <a:r>
              <a:rPr lang="en-US" dirty="0" smtClean="0"/>
              <a:t>…. the affective or emotional associations elicited by a word, which clearly need to be the same for all people who know and use the word.</a:t>
            </a:r>
          </a:p>
          <a:p>
            <a:r>
              <a:rPr lang="en-US" dirty="0" smtClean="0"/>
              <a:t>A denotation identifies the central aspect of word meaning which every body generally agrees about.</a:t>
            </a:r>
          </a:p>
          <a:p>
            <a:r>
              <a:rPr lang="en-US" b="1" dirty="0" smtClean="0"/>
              <a:t>Connotation</a:t>
            </a:r>
            <a:r>
              <a:rPr lang="en-US" dirty="0" smtClean="0"/>
              <a:t> refers to the personal aspect of meaning, the emotional associations that the word arouses.</a:t>
            </a:r>
          </a:p>
          <a:p>
            <a:r>
              <a:rPr lang="en-US" b="1" dirty="0" smtClean="0"/>
              <a:t>Connotation</a:t>
            </a:r>
            <a:r>
              <a:rPr lang="en-US" dirty="0" smtClean="0"/>
              <a:t> ….the degree of formality, the style or ‘flavor’.</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ndalus" pitchFamily="18" charset="-78"/>
                <a:cs typeface="Andalus" pitchFamily="18" charset="-78"/>
              </a:rPr>
              <a:t>3. Sense Relations</a:t>
            </a:r>
            <a:endParaRPr lang="id-ID" b="1" dirty="0">
              <a:latin typeface="Andalus" pitchFamily="18" charset="-78"/>
              <a:cs typeface="Andalus" pitchFamily="18" charset="-78"/>
            </a:endParaRPr>
          </a:p>
        </p:txBody>
      </p:sp>
      <p:sp>
        <p:nvSpPr>
          <p:cNvPr id="3" name="Content Placeholder 2"/>
          <p:cNvSpPr>
            <a:spLocks noGrp="1"/>
          </p:cNvSpPr>
          <p:nvPr>
            <p:ph idx="1"/>
          </p:nvPr>
        </p:nvSpPr>
        <p:spPr/>
        <p:txBody>
          <a:bodyPr>
            <a:normAutofit fontScale="92500" lnSpcReduction="10000"/>
          </a:bodyPr>
          <a:lstStyle/>
          <a:p>
            <a:r>
              <a:rPr lang="en-US" dirty="0" smtClean="0"/>
              <a:t>The meaning that a lexeme has because of its relationships with other lexemes they are associated with in an utterance is the </a:t>
            </a:r>
            <a:r>
              <a:rPr lang="en-US" b="1" dirty="0" smtClean="0"/>
              <a:t>sense </a:t>
            </a:r>
            <a:r>
              <a:rPr lang="en-US" dirty="0" smtClean="0"/>
              <a:t>of that lexeme.</a:t>
            </a:r>
          </a:p>
          <a:p>
            <a:r>
              <a:rPr lang="en-US" dirty="0" err="1" smtClean="0"/>
              <a:t>E.g</a:t>
            </a:r>
            <a:r>
              <a:rPr lang="en-US" dirty="0" smtClean="0"/>
              <a:t> :      1. A window broke.</a:t>
            </a:r>
          </a:p>
          <a:p>
            <a:pPr lvl="3">
              <a:buNone/>
            </a:pPr>
            <a:r>
              <a:rPr lang="en-US" dirty="0"/>
              <a:t>	</a:t>
            </a:r>
            <a:r>
              <a:rPr lang="en-US" dirty="0" smtClean="0"/>
              <a:t>   </a:t>
            </a:r>
            <a:r>
              <a:rPr lang="en-US" sz="3200" dirty="0" smtClean="0"/>
              <a:t>Tom broke  window.</a:t>
            </a:r>
          </a:p>
          <a:p>
            <a:pPr lvl="3">
              <a:buNone/>
            </a:pPr>
            <a:r>
              <a:rPr lang="en-US" sz="3200" dirty="0" smtClean="0"/>
              <a:t>2. A happy child, a happy family…. </a:t>
            </a:r>
            <a:r>
              <a:rPr lang="en-US" sz="2400" dirty="0" smtClean="0"/>
              <a:t>Who enjoys</a:t>
            </a:r>
          </a:p>
          <a:p>
            <a:pPr lvl="3">
              <a:buNone/>
            </a:pPr>
            <a:r>
              <a:rPr lang="en-US" sz="3200" dirty="0"/>
              <a:t>	 </a:t>
            </a:r>
            <a:r>
              <a:rPr lang="en-US" sz="3200" dirty="0" smtClean="0"/>
              <a:t> A happy accident, a happy experience….. </a:t>
            </a:r>
            <a:r>
              <a:rPr lang="en-US" sz="2400" dirty="0" smtClean="0"/>
              <a:t>That produces</a:t>
            </a:r>
          </a:p>
          <a:p>
            <a:pPr lvl="3">
              <a:buNone/>
            </a:pPr>
            <a:r>
              <a:rPr lang="en-US" sz="3200" dirty="0"/>
              <a:t>	</a:t>
            </a:r>
            <a:r>
              <a:rPr lang="en-US" sz="3200" dirty="0" smtClean="0"/>
              <a:t>  A happy story, a happy report…. </a:t>
            </a:r>
            <a:r>
              <a:rPr lang="en-US" sz="2400" dirty="0" smtClean="0"/>
              <a:t>Containing a happy event</a:t>
            </a:r>
            <a:endParaRPr lang="id-ID"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Sense Relation</a:t>
            </a:r>
            <a:endParaRPr lang="id-ID" dirty="0"/>
          </a:p>
        </p:txBody>
      </p:sp>
      <p:sp>
        <p:nvSpPr>
          <p:cNvPr id="3" name="Content Placeholder 2"/>
          <p:cNvSpPr>
            <a:spLocks noGrp="1"/>
          </p:cNvSpPr>
          <p:nvPr>
            <p:ph idx="1"/>
          </p:nvPr>
        </p:nvSpPr>
        <p:spPr/>
        <p:txBody>
          <a:bodyPr/>
          <a:lstStyle/>
          <a:p>
            <a:r>
              <a:rPr lang="en-US" b="1" dirty="0" err="1" smtClean="0"/>
              <a:t>Syntagmatic</a:t>
            </a:r>
            <a:r>
              <a:rPr lang="en-US" b="1" dirty="0" smtClean="0"/>
              <a:t>…</a:t>
            </a:r>
            <a:r>
              <a:rPr lang="en-US" dirty="0" smtClean="0"/>
              <a:t>the relation of the lexeme with other lexemes with which it occurs in the same phrases or </a:t>
            </a:r>
            <a:r>
              <a:rPr lang="en-US" dirty="0" err="1" smtClean="0"/>
              <a:t>sencences</a:t>
            </a:r>
            <a:r>
              <a:rPr lang="en-US" dirty="0" smtClean="0"/>
              <a:t>.</a:t>
            </a:r>
          </a:p>
          <a:p>
            <a:r>
              <a:rPr lang="en-US" b="1" dirty="0" err="1" smtClean="0"/>
              <a:t>Syntagmatic</a:t>
            </a:r>
            <a:r>
              <a:rPr lang="en-US" b="1" dirty="0" smtClean="0"/>
              <a:t> </a:t>
            </a:r>
            <a:r>
              <a:rPr lang="en-US" dirty="0" smtClean="0"/>
              <a:t>---the mutual association of two or more words in a sequence so that the meanings contribute to the meaning of the larger unit, the phrase, or sentence.</a:t>
            </a:r>
          </a:p>
          <a:p>
            <a:r>
              <a:rPr lang="en-US" b="1" dirty="0" smtClean="0"/>
              <a:t>Paradigmatic…. </a:t>
            </a:r>
            <a:r>
              <a:rPr lang="en-US" dirty="0" smtClean="0"/>
              <a:t>A relation of choice.</a:t>
            </a:r>
            <a:endParaRPr lang="id-ID"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181</TotalTime>
  <Words>795</Words>
  <Application>Microsoft Office PowerPoint</Application>
  <PresentationFormat>On-screen Show (4:3)</PresentationFormat>
  <Paragraphs>63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The Dimensions of Meaning</vt:lpstr>
      <vt:lpstr>Main Points</vt:lpstr>
      <vt:lpstr>1. Reference and Denotation</vt:lpstr>
      <vt:lpstr>Slide 4</vt:lpstr>
      <vt:lpstr>Slide 5</vt:lpstr>
      <vt:lpstr>Some considerations</vt:lpstr>
      <vt:lpstr>2. Connotation</vt:lpstr>
      <vt:lpstr>3. Sense Relations</vt:lpstr>
      <vt:lpstr>Sense Relation</vt:lpstr>
      <vt:lpstr>4. Lexical and Grammatical Meanings</vt:lpstr>
      <vt:lpstr>5. Morphemes</vt:lpstr>
      <vt:lpstr>6. Homonymy and Polysemy</vt:lpstr>
      <vt:lpstr>7. Lexical Ambiguity</vt:lpstr>
      <vt:lpstr>8. Sentence Meaning</vt:lpstr>
      <vt:lpstr>Slide 15</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Dimensions of Meaning</dc:title>
  <dc:creator>Siti Sudartini</dc:creator>
  <cp:lastModifiedBy>Siti Sudartini</cp:lastModifiedBy>
  <cp:revision>20</cp:revision>
  <dcterms:created xsi:type="dcterms:W3CDTF">2012-03-04T19:09:37Z</dcterms:created>
  <dcterms:modified xsi:type="dcterms:W3CDTF">2012-03-04T22:11:18Z</dcterms:modified>
</cp:coreProperties>
</file>