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63" r:id="rId4"/>
    <p:sldId id="259" r:id="rId5"/>
    <p:sldId id="257"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70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FD5E8F-05F6-4466-9DCC-83C7B3ED0142}" type="datetimeFigureOut">
              <a:rPr lang="en-US" smtClean="0"/>
              <a:pPr/>
              <a:t>09-Apr-14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B7336-698C-44F2-9346-6468E1B7EF3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FD5E8F-05F6-4466-9DCC-83C7B3ED0142}" type="datetimeFigureOut">
              <a:rPr lang="en-US" smtClean="0"/>
              <a:pPr/>
              <a:t>09-Apr-14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B7336-698C-44F2-9346-6468E1B7EF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FD5E8F-05F6-4466-9DCC-83C7B3ED0142}" type="datetimeFigureOut">
              <a:rPr lang="en-US" smtClean="0"/>
              <a:pPr/>
              <a:t>09-Apr-14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B7336-698C-44F2-9346-6468E1B7EF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FD5E8F-05F6-4466-9DCC-83C7B3ED0142}" type="datetimeFigureOut">
              <a:rPr lang="en-US" smtClean="0"/>
              <a:pPr/>
              <a:t>09-Apr-14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B7336-698C-44F2-9346-6468E1B7EF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FD5E8F-05F6-4466-9DCC-83C7B3ED0142}" type="datetimeFigureOut">
              <a:rPr lang="en-US" smtClean="0"/>
              <a:pPr/>
              <a:t>09-Apr-14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B7336-698C-44F2-9346-6468E1B7EF3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FD5E8F-05F6-4466-9DCC-83C7B3ED0142}" type="datetimeFigureOut">
              <a:rPr lang="en-US" smtClean="0"/>
              <a:pPr/>
              <a:t>09-Apr-14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B7336-698C-44F2-9346-6468E1B7EF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FD5E8F-05F6-4466-9DCC-83C7B3ED0142}" type="datetimeFigureOut">
              <a:rPr lang="en-US" smtClean="0"/>
              <a:pPr/>
              <a:t>09-Apr-14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B7336-698C-44F2-9346-6468E1B7EF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FD5E8F-05F6-4466-9DCC-83C7B3ED0142}" type="datetimeFigureOut">
              <a:rPr lang="en-US" smtClean="0"/>
              <a:pPr/>
              <a:t>09-Apr-14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B7336-698C-44F2-9346-6468E1B7EF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FD5E8F-05F6-4466-9DCC-83C7B3ED0142}" type="datetimeFigureOut">
              <a:rPr lang="en-US" smtClean="0"/>
              <a:pPr/>
              <a:t>09-Apr-14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B7336-698C-44F2-9346-6468E1B7EF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FD5E8F-05F6-4466-9DCC-83C7B3ED0142}" type="datetimeFigureOut">
              <a:rPr lang="en-US" smtClean="0"/>
              <a:pPr/>
              <a:t>09-Apr-14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B7336-698C-44F2-9346-6468E1B7EF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FD5E8F-05F6-4466-9DCC-83C7B3ED0142}" type="datetimeFigureOut">
              <a:rPr lang="en-US" smtClean="0"/>
              <a:pPr/>
              <a:t>09-Apr-14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B7336-698C-44F2-9346-6468E1B7EF3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FD5E8F-05F6-4466-9DCC-83C7B3ED0142}" type="datetimeFigureOut">
              <a:rPr lang="en-US" smtClean="0"/>
              <a:pPr/>
              <a:t>09-Apr-14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B7336-698C-44F2-9346-6468E1B7EF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riting4summer10.pbworks.com/w/page/27301909/Adjective%20Clauses%20for%20Better%20Writ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riting4summer10.pbworks.com/w/page/27301909/Adjective%20Clauses%20for%20Better%20Writ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754562"/>
          </a:xfrm>
        </p:spPr>
        <p:txBody>
          <a:bodyPr/>
          <a:lstStyle/>
          <a:p>
            <a:r>
              <a:rPr lang="en-US" sz="6600" b="1" i="1" dirty="0" smtClean="0">
                <a:solidFill>
                  <a:srgbClr val="0070C0"/>
                </a:solidFill>
              </a:rPr>
              <a:t>ADJECTIVE </a:t>
            </a:r>
            <a:r>
              <a:rPr lang="en-US" sz="6600" b="1" i="1" dirty="0" smtClean="0">
                <a:solidFill>
                  <a:srgbClr val="0070C0"/>
                </a:solidFill>
              </a:rPr>
              <a:t>CLAUSE</a:t>
            </a:r>
            <a:br>
              <a:rPr lang="en-US" sz="6600" b="1" i="1" dirty="0" smtClean="0">
                <a:solidFill>
                  <a:srgbClr val="0070C0"/>
                </a:solidFill>
              </a:rPr>
            </a:br>
            <a:r>
              <a:rPr lang="en-US" sz="6600" b="1" i="1" dirty="0" smtClean="0">
                <a:solidFill>
                  <a:srgbClr val="0070C0"/>
                </a:solidFill>
              </a:rPr>
              <a:t/>
            </a:r>
            <a:br>
              <a:rPr lang="en-US" sz="6600" b="1" i="1" dirty="0" smtClean="0">
                <a:solidFill>
                  <a:srgbClr val="0070C0"/>
                </a:solidFill>
              </a:rPr>
            </a:br>
            <a:r>
              <a:rPr lang="en-US" sz="6600" b="1" i="1" dirty="0" smtClean="0">
                <a:solidFill>
                  <a:srgbClr val="0070C0"/>
                </a:solidFill>
              </a:rPr>
              <a:t/>
            </a:r>
            <a:br>
              <a:rPr lang="en-US" sz="6600" b="1" i="1" dirty="0" smtClean="0">
                <a:solidFill>
                  <a:srgbClr val="0070C0"/>
                </a:solidFill>
              </a:rPr>
            </a:br>
            <a:r>
              <a:rPr lang="en-US" sz="2400" b="1" i="1" dirty="0" smtClean="0">
                <a:solidFill>
                  <a:srgbClr val="0070C0"/>
                </a:solidFill>
              </a:rPr>
              <a:t>SUKARNO</a:t>
            </a:r>
            <a:br>
              <a:rPr lang="en-US" sz="2400" b="1" i="1" dirty="0" smtClean="0">
                <a:solidFill>
                  <a:srgbClr val="0070C0"/>
                </a:solidFill>
              </a:rPr>
            </a:br>
            <a:r>
              <a:rPr lang="en-US" sz="2400" b="1" i="1" smtClean="0">
                <a:solidFill>
                  <a:srgbClr val="0070C0"/>
                </a:solidFill>
              </a:rPr>
              <a:t>(sukarno@uny.ac.id)</a:t>
            </a:r>
            <a:endParaRPr lang="en-US" sz="6600" b="1" i="1" dirty="0">
              <a:solidFill>
                <a:srgbClr val="0070C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632" y="169994"/>
            <a:ext cx="8686800" cy="6453546"/>
          </a:xfrm>
        </p:spPr>
        <p:txBody>
          <a:bodyPr>
            <a:noAutofit/>
          </a:bodyPr>
          <a:lstStyle/>
          <a:p>
            <a:pPr marL="0" indent="0" algn="just">
              <a:buNone/>
            </a:pPr>
            <a:r>
              <a:rPr lang="en-US" sz="2800" dirty="0" smtClean="0"/>
              <a:t>Last week I moved back to Philadelphia, the city where I was born. When I was six, my father, who had always appreciated the beauty of the farmlands there, moved us to Lancaster County, which is famous for its peacefulness and leisurely pace. Philadelphia, which is dirtier and noisier, is also more violent. Its streets are more dangerous than the country lanes to which I am accustomed. Still, a city that offers many types of restaurants and entertainment is more exciting than the quiet country town from which we had thought about moving for years. Moving back was an idea whose time had finally come.</a:t>
            </a:r>
          </a:p>
          <a:p>
            <a:pPr marL="0" indent="0" algn="r">
              <a:buNone/>
            </a:pPr>
            <a:endParaRPr lang="en-US" sz="1400" u="sng" dirty="0" smtClean="0">
              <a:hlinkClick r:id="rId2"/>
            </a:endParaRPr>
          </a:p>
          <a:p>
            <a:pPr marL="0" indent="0" algn="r">
              <a:buNone/>
            </a:pPr>
            <a:endParaRPr lang="en-US" sz="1400" u="sng" dirty="0" smtClean="0">
              <a:hlinkClick r:id="rId2"/>
            </a:endParaRPr>
          </a:p>
          <a:p>
            <a:pPr marL="0" indent="0" algn="r">
              <a:buNone/>
            </a:pPr>
            <a:r>
              <a:rPr lang="en-US" sz="1400" u="sng" dirty="0" smtClean="0">
                <a:hlinkClick r:id="rId2"/>
              </a:rPr>
              <a:t>http://writing4summer10.pbworks.com/w/page/27301909/Adjective%20Clauses%20for%20Better%20Writing</a:t>
            </a:r>
            <a:endParaRPr lang="en-US" sz="1400" dirty="0" smtClean="0"/>
          </a:p>
          <a:p>
            <a:pPr marL="0" indent="0" algn="r">
              <a:buNone/>
            </a:pP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740" y="304800"/>
            <a:ext cx="8686800" cy="6172200"/>
          </a:xfrm>
        </p:spPr>
        <p:txBody>
          <a:bodyPr>
            <a:normAutofit fontScale="92500" lnSpcReduction="20000"/>
          </a:bodyPr>
          <a:lstStyle/>
          <a:p>
            <a:pPr marL="0" indent="0" algn="just">
              <a:buNone/>
            </a:pPr>
            <a:r>
              <a:rPr lang="en-US" dirty="0" smtClean="0"/>
              <a:t>Mozart, many of whose 600 compositions are masterpieces of the classical era, is among the most popular composers of all time. Mozart showed promise early in life. At an age when most children can only play "Chopsticks," five-year-old Mozart, who was already competent on piano and violin, was performing for royalty. The court musician job for which he was hired at 17 bored young Mozart, who quit the job and traveled seeking a position that might challenge him. The music that he wrote in Salzburg, and which made him famous, never made him rich. The musical genius who so enriched the world died young, ill, and penniless.</a:t>
            </a:r>
          </a:p>
          <a:p>
            <a:pPr marL="0" indent="0" algn="just">
              <a:buNone/>
            </a:pPr>
            <a:endParaRPr lang="en-US" dirty="0" smtClean="0"/>
          </a:p>
          <a:p>
            <a:pPr marL="0" indent="0" algn="r">
              <a:buNone/>
            </a:pPr>
            <a:r>
              <a:rPr lang="en-US" sz="1500" u="sng" dirty="0" smtClean="0">
                <a:hlinkClick r:id="rId2"/>
              </a:rPr>
              <a:t>http://writing4summer10.pbworks.com/w/page/27301909/Adjective%20Clauses%20for%20Better%20Writing</a:t>
            </a:r>
            <a:endParaRPr lang="en-US" sz="1500" dirty="0" smtClean="0"/>
          </a:p>
          <a:p>
            <a:pPr marL="0" indent="0" algn="just">
              <a:buNone/>
            </a:pPr>
            <a:endParaRPr lang="en-US" dirty="0" smtClean="0"/>
          </a:p>
          <a:p>
            <a:pPr marL="0" indent="0" algn="just">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7230" y="123094"/>
            <a:ext cx="8839200" cy="6430106"/>
          </a:xfrm>
        </p:spPr>
        <p:txBody>
          <a:bodyPr>
            <a:normAutofit/>
          </a:bodyPr>
          <a:lstStyle/>
          <a:p>
            <a:pPr marL="280988" indent="-280988" algn="l">
              <a:buFont typeface="Arial" pitchFamily="34" charset="0"/>
              <a:buChar char="•"/>
            </a:pPr>
            <a:r>
              <a:rPr lang="en-US" dirty="0" smtClean="0"/>
              <a:t> </a:t>
            </a:r>
            <a:r>
              <a:rPr lang="en-US" sz="2800" dirty="0" smtClean="0">
                <a:solidFill>
                  <a:schemeClr val="accent1">
                    <a:lumMod val="75000"/>
                  </a:schemeClr>
                </a:solidFill>
              </a:rPr>
              <a:t>The man </a:t>
            </a:r>
            <a:r>
              <a:rPr lang="en-US" sz="2800" b="1" i="1" dirty="0" smtClean="0">
                <a:solidFill>
                  <a:schemeClr val="accent1">
                    <a:lumMod val="75000"/>
                  </a:schemeClr>
                </a:solidFill>
              </a:rPr>
              <a:t>who</a:t>
            </a:r>
            <a:r>
              <a:rPr lang="en-US" sz="2800" dirty="0" smtClean="0">
                <a:solidFill>
                  <a:schemeClr val="accent1">
                    <a:lumMod val="75000"/>
                  </a:schemeClr>
                </a:solidFill>
              </a:rPr>
              <a:t> is standing over there is a  rector.</a:t>
            </a:r>
          </a:p>
          <a:p>
            <a:pPr marL="280988" indent="-280988" algn="l">
              <a:buFont typeface="Arial" pitchFamily="34" charset="0"/>
              <a:buChar char="•"/>
            </a:pPr>
            <a:r>
              <a:rPr lang="en-US" sz="2800" dirty="0" smtClean="0">
                <a:solidFill>
                  <a:schemeClr val="accent1">
                    <a:lumMod val="75000"/>
                  </a:schemeClr>
                </a:solidFill>
              </a:rPr>
              <a:t> The man </a:t>
            </a:r>
            <a:r>
              <a:rPr lang="en-US" sz="2800" b="1" i="1" dirty="0" smtClean="0">
                <a:solidFill>
                  <a:schemeClr val="accent1">
                    <a:lumMod val="75000"/>
                  </a:schemeClr>
                </a:solidFill>
              </a:rPr>
              <a:t>that</a:t>
            </a:r>
            <a:r>
              <a:rPr lang="en-US" sz="2800" dirty="0" smtClean="0">
                <a:solidFill>
                  <a:schemeClr val="accent1">
                    <a:lumMod val="75000"/>
                  </a:schemeClr>
                </a:solidFill>
              </a:rPr>
              <a:t> is standing over there is the rector of YSU.</a:t>
            </a:r>
          </a:p>
          <a:p>
            <a:pPr marL="280988" indent="-280988" algn="l">
              <a:buFont typeface="Arial" pitchFamily="34" charset="0"/>
              <a:buChar char="•"/>
            </a:pPr>
            <a:r>
              <a:rPr lang="en-US" sz="2800" kern="0" dirty="0" smtClean="0">
                <a:solidFill>
                  <a:srgbClr val="C00000"/>
                </a:solidFill>
              </a:rPr>
              <a:t>The boy </a:t>
            </a:r>
            <a:r>
              <a:rPr lang="en-US" sz="2800" b="1" i="1" kern="0" dirty="0" smtClean="0">
                <a:solidFill>
                  <a:srgbClr val="C00000"/>
                </a:solidFill>
              </a:rPr>
              <a:t>whom</a:t>
            </a:r>
            <a:r>
              <a:rPr lang="en-US" sz="2800" kern="0" dirty="0" smtClean="0">
                <a:solidFill>
                  <a:srgbClr val="C00000"/>
                </a:solidFill>
              </a:rPr>
              <a:t> the teacher punished is Bob.</a:t>
            </a:r>
          </a:p>
          <a:p>
            <a:pPr marL="280988" indent="-280988" algn="l">
              <a:buFont typeface="Arial" pitchFamily="34" charset="0"/>
              <a:buChar char="•"/>
            </a:pPr>
            <a:r>
              <a:rPr lang="en-US" sz="2800" kern="0" dirty="0" smtClean="0">
                <a:solidFill>
                  <a:srgbClr val="C00000"/>
                </a:solidFill>
              </a:rPr>
              <a:t>The boy </a:t>
            </a:r>
            <a:r>
              <a:rPr lang="en-US" sz="2800" b="1" i="1" kern="0" dirty="0" smtClean="0">
                <a:solidFill>
                  <a:srgbClr val="C00000"/>
                </a:solidFill>
              </a:rPr>
              <a:t>that</a:t>
            </a:r>
            <a:r>
              <a:rPr lang="en-US" sz="2800" kern="0" dirty="0" smtClean="0">
                <a:solidFill>
                  <a:srgbClr val="C00000"/>
                </a:solidFill>
              </a:rPr>
              <a:t> the teacher punished is Bob.</a:t>
            </a:r>
          </a:p>
          <a:p>
            <a:pPr marL="280988" indent="-280988" algn="l">
              <a:buFont typeface="Arial" pitchFamily="34" charset="0"/>
              <a:buChar char="•"/>
              <a:defRPr/>
            </a:pPr>
            <a:r>
              <a:rPr lang="en-US" sz="2800" dirty="0" smtClean="0">
                <a:solidFill>
                  <a:schemeClr val="tx1"/>
                </a:solidFill>
              </a:rPr>
              <a:t>The car </a:t>
            </a:r>
            <a:r>
              <a:rPr lang="en-US" sz="2800" b="1" i="1" dirty="0" smtClean="0">
                <a:solidFill>
                  <a:schemeClr val="tx1"/>
                </a:solidFill>
              </a:rPr>
              <a:t>which</a:t>
            </a:r>
            <a:r>
              <a:rPr lang="en-US" sz="2800" dirty="0" smtClean="0">
                <a:solidFill>
                  <a:schemeClr val="tx1"/>
                </a:solidFill>
              </a:rPr>
              <a:t> is driven by Laura is new.</a:t>
            </a:r>
          </a:p>
          <a:p>
            <a:pPr marL="280988" indent="-280988" algn="l">
              <a:buFont typeface="Arial" pitchFamily="34" charset="0"/>
              <a:buChar char="•"/>
              <a:defRPr/>
            </a:pPr>
            <a:r>
              <a:rPr lang="en-US" sz="2800" dirty="0" smtClean="0">
                <a:solidFill>
                  <a:schemeClr val="tx1"/>
                </a:solidFill>
              </a:rPr>
              <a:t>The car </a:t>
            </a:r>
            <a:r>
              <a:rPr lang="en-US" sz="2800" b="1" i="1" dirty="0" smtClean="0">
                <a:solidFill>
                  <a:schemeClr val="tx1"/>
                </a:solidFill>
              </a:rPr>
              <a:t>that</a:t>
            </a:r>
            <a:r>
              <a:rPr lang="en-US" sz="2800" dirty="0" smtClean="0">
                <a:solidFill>
                  <a:schemeClr val="tx1"/>
                </a:solidFill>
              </a:rPr>
              <a:t> is driven by Laura is new.</a:t>
            </a:r>
          </a:p>
          <a:p>
            <a:pPr marL="280988" indent="-280988" algn="l">
              <a:buFont typeface="Arial" pitchFamily="34" charset="0"/>
              <a:buChar char="•"/>
              <a:defRPr/>
            </a:pPr>
            <a:r>
              <a:rPr lang="en-US" sz="2800" dirty="0" smtClean="0">
                <a:solidFill>
                  <a:schemeClr val="tx1"/>
                </a:solidFill>
              </a:rPr>
              <a:t> </a:t>
            </a:r>
            <a:r>
              <a:rPr lang="en-US" sz="2800" dirty="0" smtClean="0">
                <a:solidFill>
                  <a:srgbClr val="FF0000"/>
                </a:solidFill>
              </a:rPr>
              <a:t>The house </a:t>
            </a:r>
            <a:r>
              <a:rPr lang="en-US" sz="2800" b="1" i="1" dirty="0" smtClean="0">
                <a:solidFill>
                  <a:srgbClr val="FF0000"/>
                </a:solidFill>
              </a:rPr>
              <a:t>which</a:t>
            </a:r>
            <a:r>
              <a:rPr lang="en-US" sz="2800" dirty="0" smtClean="0">
                <a:solidFill>
                  <a:srgbClr val="FF0000"/>
                </a:solidFill>
              </a:rPr>
              <a:t> was bought by Arnold is very luxurious.</a:t>
            </a:r>
          </a:p>
          <a:p>
            <a:pPr marL="280988" indent="-280988" algn="l">
              <a:buFont typeface="Arial" pitchFamily="34" charset="0"/>
              <a:buChar char="•"/>
              <a:defRPr/>
            </a:pPr>
            <a:r>
              <a:rPr lang="en-US" sz="2800" dirty="0" smtClean="0">
                <a:solidFill>
                  <a:srgbClr val="FF0000"/>
                </a:solidFill>
              </a:rPr>
              <a:t>The house </a:t>
            </a:r>
            <a:r>
              <a:rPr lang="en-US" sz="2800" b="1" i="1" dirty="0" smtClean="0">
                <a:solidFill>
                  <a:srgbClr val="FF0000"/>
                </a:solidFill>
              </a:rPr>
              <a:t>that</a:t>
            </a:r>
            <a:r>
              <a:rPr lang="en-US" sz="2800" dirty="0" smtClean="0">
                <a:solidFill>
                  <a:srgbClr val="FF0000"/>
                </a:solidFill>
              </a:rPr>
              <a:t> was bought by Arnold is very luxurious.</a:t>
            </a:r>
          </a:p>
          <a:p>
            <a:pPr marL="280988" indent="-280988" algn="l">
              <a:buFont typeface="Arial" pitchFamily="34" charset="0"/>
              <a:buChar char="•"/>
              <a:defRPr/>
            </a:pPr>
            <a:r>
              <a:rPr lang="en-US" sz="2800" dirty="0" smtClean="0">
                <a:solidFill>
                  <a:schemeClr val="accent6">
                    <a:lumMod val="50000"/>
                  </a:schemeClr>
                </a:solidFill>
              </a:rPr>
              <a:t>The man </a:t>
            </a:r>
            <a:r>
              <a:rPr lang="en-US" sz="2800" b="1" i="1" dirty="0" smtClean="0">
                <a:solidFill>
                  <a:schemeClr val="accent6">
                    <a:lumMod val="50000"/>
                  </a:schemeClr>
                </a:solidFill>
              </a:rPr>
              <a:t>whose</a:t>
            </a:r>
            <a:r>
              <a:rPr lang="en-US" sz="2800" dirty="0" smtClean="0">
                <a:solidFill>
                  <a:schemeClr val="accent6">
                    <a:lumMod val="50000"/>
                  </a:schemeClr>
                </a:solidFill>
              </a:rPr>
              <a:t> car is new is a lecturer.</a:t>
            </a:r>
          </a:p>
          <a:p>
            <a:pPr marL="280988" indent="-280988" algn="l">
              <a:buFont typeface="Arial" pitchFamily="34" charset="0"/>
              <a:buChar char="•"/>
              <a:defRPr/>
            </a:pPr>
            <a:r>
              <a:rPr lang="en-US" sz="2800" dirty="0" smtClean="0">
                <a:solidFill>
                  <a:schemeClr val="accent6">
                    <a:lumMod val="50000"/>
                  </a:schemeClr>
                </a:solidFill>
              </a:rPr>
              <a:t>The building </a:t>
            </a:r>
            <a:r>
              <a:rPr lang="en-US" sz="2800" b="1" i="1" dirty="0" smtClean="0">
                <a:solidFill>
                  <a:schemeClr val="accent6">
                    <a:lumMod val="50000"/>
                  </a:schemeClr>
                </a:solidFill>
              </a:rPr>
              <a:t>whose</a:t>
            </a:r>
            <a:r>
              <a:rPr lang="en-US" sz="2800" dirty="0" smtClean="0">
                <a:solidFill>
                  <a:schemeClr val="accent6">
                    <a:lumMod val="50000"/>
                  </a:schemeClr>
                </a:solidFill>
              </a:rPr>
              <a:t> rooms are well decorated is still new.</a:t>
            </a:r>
          </a:p>
          <a:p>
            <a:pPr marL="280988" indent="-280988" algn="l">
              <a:buFont typeface="Arial" pitchFamily="34" charset="0"/>
              <a:buChar char="•"/>
              <a:defRPr/>
            </a:pPr>
            <a:r>
              <a:rPr lang="en-US" sz="2800" dirty="0">
                <a:solidFill>
                  <a:schemeClr val="tx1"/>
                </a:solidFill>
              </a:rPr>
              <a:t>The house </a:t>
            </a:r>
            <a:r>
              <a:rPr lang="en-US" sz="2800" b="1" i="1" dirty="0">
                <a:solidFill>
                  <a:schemeClr val="tx1"/>
                </a:solidFill>
              </a:rPr>
              <a:t>in which</a:t>
            </a:r>
            <a:r>
              <a:rPr lang="en-US" sz="2800" dirty="0">
                <a:solidFill>
                  <a:schemeClr val="tx1"/>
                </a:solidFill>
              </a:rPr>
              <a:t> I live is still new</a:t>
            </a:r>
            <a:r>
              <a:rPr lang="en-US" sz="2800" dirty="0" smtClean="0">
                <a:solidFill>
                  <a:schemeClr val="tx1"/>
                </a:solidFill>
              </a:rPr>
              <a:t>.</a:t>
            </a:r>
            <a:r>
              <a:rPr lang="en-US" sz="2800" dirty="0">
                <a:solidFill>
                  <a:schemeClr val="tx1"/>
                </a:solidFill>
              </a:rPr>
              <a:t/>
            </a:r>
            <a:br>
              <a:rPr lang="en-US" sz="2800" dirty="0">
                <a:solidFill>
                  <a:schemeClr val="tx1"/>
                </a:solidFill>
              </a:rPr>
            </a:br>
            <a:r>
              <a:rPr lang="en-US" sz="2800" dirty="0">
                <a:solidFill>
                  <a:schemeClr val="tx1"/>
                </a:solidFill>
              </a:rPr>
              <a:t>The hotel </a:t>
            </a:r>
            <a:r>
              <a:rPr lang="en-US" sz="2800" b="1" i="1" dirty="0">
                <a:solidFill>
                  <a:schemeClr val="tx1"/>
                </a:solidFill>
              </a:rPr>
              <a:t>where</a:t>
            </a:r>
            <a:r>
              <a:rPr lang="en-US" sz="2800" dirty="0">
                <a:solidFill>
                  <a:schemeClr val="tx1"/>
                </a:solidFill>
              </a:rPr>
              <a:t> I stayed is luxurious</a:t>
            </a:r>
            <a:r>
              <a:rPr lang="en-US" sz="2800" dirty="0" smtClean="0">
                <a:solidFill>
                  <a:schemeClr val="tx1"/>
                </a:solidFill>
              </a:rPr>
              <a:t>.</a:t>
            </a:r>
          </a:p>
          <a:p>
            <a:pPr>
              <a:defRPr/>
            </a:pPr>
            <a:endParaRPr lang="en-US" sz="2200" dirty="0" smtClean="0"/>
          </a:p>
          <a:p>
            <a:pPr>
              <a:defRPr/>
            </a:pPr>
            <a:endParaRPr lang="en-US" sz="2200" dirty="0" smtClean="0"/>
          </a:p>
          <a:p>
            <a:pPr>
              <a:defRPr/>
            </a:pPr>
            <a:endParaRPr lang="en-US" dirty="0" smtClean="0"/>
          </a:p>
          <a:p>
            <a:pPr>
              <a:defRPr/>
            </a:pP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32"/>
            <a:ext cx="8229600" cy="1143000"/>
          </a:xfrm>
        </p:spPr>
        <p:txBody>
          <a:bodyPr/>
          <a:lstStyle/>
          <a:p>
            <a:r>
              <a:rPr lang="en-US" b="1" dirty="0" smtClean="0"/>
              <a:t>Relative Pronoun</a:t>
            </a:r>
            <a:endParaRPr lang="en-US" b="1" dirty="0"/>
          </a:p>
        </p:txBody>
      </p:sp>
      <p:graphicFrame>
        <p:nvGraphicFramePr>
          <p:cNvPr id="5" name="Content Placeholder 4"/>
          <p:cNvGraphicFramePr>
            <a:graphicFrameLocks noGrp="1"/>
          </p:cNvGraphicFramePr>
          <p:nvPr>
            <p:ph idx="1"/>
          </p:nvPr>
        </p:nvGraphicFramePr>
        <p:xfrm>
          <a:off x="457200" y="1271956"/>
          <a:ext cx="8229600" cy="5065776"/>
        </p:xfrm>
        <a:graphic>
          <a:graphicData uri="http://schemas.openxmlformats.org/drawingml/2006/table">
            <a:tbl>
              <a:tblPr firstRow="1" bandRow="1">
                <a:tableStyleId>{21E4AEA4-8DFA-4A89-87EB-49C32662AFE0}</a:tableStyleId>
              </a:tblPr>
              <a:tblGrid>
                <a:gridCol w="3200400"/>
                <a:gridCol w="2743200"/>
                <a:gridCol w="2286000"/>
              </a:tblGrid>
              <a:tr h="370840">
                <a:tc>
                  <a:txBody>
                    <a:bodyPr/>
                    <a:lstStyle/>
                    <a:p>
                      <a:pPr algn="ctr"/>
                      <a:r>
                        <a:rPr lang="en-US" sz="3200" dirty="0" smtClean="0"/>
                        <a:t>Relative</a:t>
                      </a:r>
                      <a:r>
                        <a:rPr lang="en-US" sz="3200" baseline="0" dirty="0" smtClean="0"/>
                        <a:t> Pronoun</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smtClean="0"/>
                        <a:t>Referring</a:t>
                      </a:r>
                      <a:r>
                        <a:rPr lang="en-US" sz="3200" baseline="0" dirty="0" smtClean="0"/>
                        <a:t> to</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smtClean="0"/>
                        <a:t>Function </a:t>
                      </a:r>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98463" marR="0" indent="0">
                        <a:lnSpc>
                          <a:spcPct val="115000"/>
                        </a:lnSpc>
                        <a:spcBef>
                          <a:spcPts val="0"/>
                        </a:spcBef>
                        <a:spcAft>
                          <a:spcPts val="0"/>
                        </a:spcAft>
                      </a:pPr>
                      <a:r>
                        <a:rPr lang="en-US" sz="3200" dirty="0"/>
                        <a:t>who</a:t>
                      </a:r>
                      <a:endParaRPr lang="en-US" sz="32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0988" marR="0" indent="0">
                        <a:lnSpc>
                          <a:spcPct val="115000"/>
                        </a:lnSpc>
                        <a:spcBef>
                          <a:spcPts val="0"/>
                        </a:spcBef>
                        <a:spcAft>
                          <a:spcPts val="0"/>
                        </a:spcAft>
                      </a:pPr>
                      <a:r>
                        <a:rPr lang="en-US" sz="3200" dirty="0"/>
                        <a:t>Persons</a:t>
                      </a:r>
                      <a:endParaRPr lang="en-US" sz="32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t>S</a:t>
                      </a:r>
                      <a:endParaRPr lang="en-US" sz="32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98463" marR="0" indent="0">
                        <a:lnSpc>
                          <a:spcPct val="115000"/>
                        </a:lnSpc>
                        <a:spcBef>
                          <a:spcPts val="0"/>
                        </a:spcBef>
                        <a:spcAft>
                          <a:spcPts val="0"/>
                        </a:spcAft>
                      </a:pPr>
                      <a:r>
                        <a:rPr lang="en-US" sz="3200" dirty="0"/>
                        <a:t>whom</a:t>
                      </a:r>
                      <a:endParaRPr lang="en-US" sz="32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0988" marR="0" indent="0">
                        <a:lnSpc>
                          <a:spcPct val="115000"/>
                        </a:lnSpc>
                        <a:spcBef>
                          <a:spcPts val="0"/>
                        </a:spcBef>
                        <a:spcAft>
                          <a:spcPts val="0"/>
                        </a:spcAft>
                      </a:pPr>
                      <a:r>
                        <a:rPr lang="en-US" sz="3200" dirty="0"/>
                        <a:t>Persons</a:t>
                      </a:r>
                      <a:endParaRPr lang="en-US" sz="32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t>O</a:t>
                      </a:r>
                      <a:endParaRPr lang="en-US" sz="32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98463" marR="0" indent="0">
                        <a:lnSpc>
                          <a:spcPct val="115000"/>
                        </a:lnSpc>
                        <a:spcBef>
                          <a:spcPts val="0"/>
                        </a:spcBef>
                        <a:spcAft>
                          <a:spcPts val="0"/>
                        </a:spcAft>
                      </a:pPr>
                      <a:r>
                        <a:rPr lang="en-US" sz="3200" dirty="0"/>
                        <a:t>which</a:t>
                      </a:r>
                      <a:endParaRPr lang="en-US" sz="32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0988" marR="0" indent="0">
                        <a:lnSpc>
                          <a:spcPct val="115000"/>
                        </a:lnSpc>
                        <a:spcBef>
                          <a:spcPts val="0"/>
                        </a:spcBef>
                        <a:spcAft>
                          <a:spcPts val="0"/>
                        </a:spcAft>
                      </a:pPr>
                      <a:r>
                        <a:rPr lang="en-US" sz="3200" dirty="0"/>
                        <a:t>Things</a:t>
                      </a:r>
                      <a:endParaRPr lang="en-US" sz="32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t>S/O</a:t>
                      </a:r>
                      <a:endParaRPr lang="en-US" sz="32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98463" marR="0" indent="0">
                        <a:lnSpc>
                          <a:spcPct val="115000"/>
                        </a:lnSpc>
                        <a:spcBef>
                          <a:spcPts val="0"/>
                        </a:spcBef>
                        <a:spcAft>
                          <a:spcPts val="0"/>
                        </a:spcAft>
                      </a:pPr>
                      <a:r>
                        <a:rPr lang="en-US" sz="3200" dirty="0"/>
                        <a:t>that</a:t>
                      </a:r>
                      <a:endParaRPr lang="en-US" sz="32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0988" marR="0" indent="0">
                        <a:lnSpc>
                          <a:spcPct val="115000"/>
                        </a:lnSpc>
                        <a:spcBef>
                          <a:spcPts val="0"/>
                        </a:spcBef>
                        <a:spcAft>
                          <a:spcPts val="0"/>
                        </a:spcAft>
                      </a:pPr>
                      <a:r>
                        <a:rPr lang="en-US" sz="3200" dirty="0"/>
                        <a:t>Person/things</a:t>
                      </a:r>
                      <a:endParaRPr lang="en-US" sz="32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t>S/O</a:t>
                      </a:r>
                      <a:endParaRPr lang="en-US" sz="32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98463" marR="0" indent="0">
                        <a:lnSpc>
                          <a:spcPct val="115000"/>
                        </a:lnSpc>
                        <a:spcBef>
                          <a:spcPts val="0"/>
                        </a:spcBef>
                        <a:spcAft>
                          <a:spcPts val="0"/>
                        </a:spcAft>
                      </a:pPr>
                      <a:r>
                        <a:rPr lang="en-US" sz="3200" dirty="0"/>
                        <a:t>whose</a:t>
                      </a:r>
                      <a:endParaRPr lang="en-US" sz="32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0988" marR="0" indent="0">
                        <a:lnSpc>
                          <a:spcPct val="115000"/>
                        </a:lnSpc>
                        <a:spcBef>
                          <a:spcPts val="0"/>
                        </a:spcBef>
                        <a:spcAft>
                          <a:spcPts val="0"/>
                        </a:spcAft>
                      </a:pPr>
                      <a:r>
                        <a:rPr lang="en-US" sz="3200" dirty="0"/>
                        <a:t>Person/things</a:t>
                      </a:r>
                      <a:endParaRPr lang="en-US" sz="32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t>Possession</a:t>
                      </a:r>
                      <a:endParaRPr lang="en-US" sz="32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98463" marR="0" indent="0">
                        <a:lnSpc>
                          <a:spcPct val="115000"/>
                        </a:lnSpc>
                        <a:spcBef>
                          <a:spcPts val="0"/>
                        </a:spcBef>
                        <a:spcAft>
                          <a:spcPts val="0"/>
                        </a:spcAft>
                      </a:pPr>
                      <a:r>
                        <a:rPr lang="en-US" sz="3200" dirty="0"/>
                        <a:t>of which</a:t>
                      </a:r>
                      <a:endParaRPr lang="en-US" sz="32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0988" marR="0" indent="0">
                        <a:lnSpc>
                          <a:spcPct val="115000"/>
                        </a:lnSpc>
                        <a:spcBef>
                          <a:spcPts val="0"/>
                        </a:spcBef>
                        <a:spcAft>
                          <a:spcPts val="0"/>
                        </a:spcAft>
                      </a:pPr>
                      <a:r>
                        <a:rPr lang="en-US" sz="3200" dirty="0"/>
                        <a:t>Things</a:t>
                      </a:r>
                      <a:endParaRPr lang="en-US" sz="32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t>Possession</a:t>
                      </a:r>
                      <a:endParaRPr lang="en-US" sz="32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398463" marR="0" indent="0">
                        <a:lnSpc>
                          <a:spcPct val="115000"/>
                        </a:lnSpc>
                        <a:spcBef>
                          <a:spcPts val="0"/>
                        </a:spcBef>
                        <a:spcAft>
                          <a:spcPts val="0"/>
                        </a:spcAft>
                      </a:pPr>
                      <a:r>
                        <a:rPr lang="en-US" sz="3200" dirty="0"/>
                        <a:t>where</a:t>
                      </a:r>
                      <a:endParaRPr lang="en-US" sz="32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2">
                  <a:txBody>
                    <a:bodyPr/>
                    <a:lstStyle/>
                    <a:p>
                      <a:pPr marL="0" marR="0">
                        <a:lnSpc>
                          <a:spcPct val="115000"/>
                        </a:lnSpc>
                        <a:spcBef>
                          <a:spcPts val="0"/>
                        </a:spcBef>
                        <a:spcAft>
                          <a:spcPts val="0"/>
                        </a:spcAft>
                      </a:pPr>
                      <a:r>
                        <a:rPr lang="en-US" sz="3200" dirty="0" smtClean="0"/>
                        <a:t>                          Places</a:t>
                      </a:r>
                    </a:p>
                    <a:p>
                      <a:pPr marL="0" marR="0">
                        <a:lnSpc>
                          <a:spcPct val="115000"/>
                        </a:lnSpc>
                        <a:spcBef>
                          <a:spcPts val="0"/>
                        </a:spcBef>
                        <a:spcAft>
                          <a:spcPts val="0"/>
                        </a:spcAft>
                      </a:pPr>
                      <a:r>
                        <a:rPr lang="en-US" sz="3200" baseline="0" dirty="0" smtClean="0"/>
                        <a:t>                          </a:t>
                      </a:r>
                      <a:r>
                        <a:rPr lang="en-US" sz="3200" dirty="0" smtClean="0"/>
                        <a:t>Places </a:t>
                      </a:r>
                      <a:endParaRPr lang="en-US" sz="32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pPr marL="0" marR="0">
                        <a:lnSpc>
                          <a:spcPct val="115000"/>
                        </a:lnSpc>
                        <a:spcBef>
                          <a:spcPts val="0"/>
                        </a:spcBef>
                        <a:spcAft>
                          <a:spcPts val="0"/>
                        </a:spcAft>
                      </a:pPr>
                      <a:endParaRPr lang="en-US" sz="3200" dirty="0">
                        <a:latin typeface="Calibri"/>
                        <a:ea typeface="Calibri"/>
                        <a:cs typeface="Times New Roman"/>
                      </a:endParaRPr>
                    </a:p>
                  </a:txBody>
                  <a:tcPr marL="68580" marR="68580" marT="0" marB="0"/>
                </a:tc>
              </a:tr>
              <a:tr h="370840">
                <a:tc>
                  <a:txBody>
                    <a:bodyPr/>
                    <a:lstStyle/>
                    <a:p>
                      <a:pPr marL="398463" marR="0" indent="0">
                        <a:lnSpc>
                          <a:spcPct val="115000"/>
                        </a:lnSpc>
                        <a:spcBef>
                          <a:spcPts val="0"/>
                        </a:spcBef>
                        <a:spcAft>
                          <a:spcPts val="0"/>
                        </a:spcAft>
                      </a:pPr>
                      <a:r>
                        <a:rPr lang="en-US" sz="3200" dirty="0"/>
                        <a:t>in which</a:t>
                      </a:r>
                      <a:endParaRPr lang="en-US" sz="32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vMerge="1">
                  <a:txBody>
                    <a:bodyPr/>
                    <a:lstStyle/>
                    <a:p>
                      <a:pPr marL="0" marR="0">
                        <a:lnSpc>
                          <a:spcPct val="115000"/>
                        </a:lnSpc>
                        <a:spcBef>
                          <a:spcPts val="0"/>
                        </a:spcBef>
                        <a:spcAft>
                          <a:spcPts val="0"/>
                        </a:spcAft>
                      </a:pPr>
                      <a:endParaRPr lang="en-US" sz="3200" dirty="0">
                        <a:latin typeface="Calibri"/>
                        <a:ea typeface="Calibri"/>
                        <a:cs typeface="Times New Roman"/>
                      </a:endParaRPr>
                    </a:p>
                  </a:txBody>
                  <a:tcPr marL="68580" marR="68580" marT="0" marB="0"/>
                </a:tc>
                <a:tc hMerge="1" vMerge="1">
                  <a:txBody>
                    <a:bodyPr/>
                    <a:lstStyle/>
                    <a:p>
                      <a:pPr marL="0" marR="0">
                        <a:lnSpc>
                          <a:spcPct val="115000"/>
                        </a:lnSpc>
                        <a:spcBef>
                          <a:spcPts val="0"/>
                        </a:spcBef>
                        <a:spcAft>
                          <a:spcPts val="0"/>
                        </a:spcAft>
                      </a:pPr>
                      <a:endParaRPr lang="en-US" sz="32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500063" y="571500"/>
          <a:ext cx="8215370" cy="5938856"/>
        </p:xfrm>
        <a:graphic>
          <a:graphicData uri="http://schemas.openxmlformats.org/drawingml/2006/table">
            <a:tbl>
              <a:tblPr/>
              <a:tblGrid>
                <a:gridCol w="1317543"/>
                <a:gridCol w="1228321"/>
                <a:gridCol w="2915746"/>
                <a:gridCol w="2753760"/>
              </a:tblGrid>
              <a:tr h="547691">
                <a:tc>
                  <a:txBody>
                    <a:bodyPr/>
                    <a:lstStyle/>
                    <a:p>
                      <a:pPr marL="0" marR="0" indent="0" algn="ctr">
                        <a:lnSpc>
                          <a:spcPct val="150000"/>
                        </a:lnSpc>
                        <a:spcBef>
                          <a:spcPts val="200"/>
                        </a:spcBef>
                        <a:spcAft>
                          <a:spcPts val="200"/>
                        </a:spcAft>
                        <a:tabLst>
                          <a:tab pos="525780" algn="l"/>
                          <a:tab pos="628650" algn="l"/>
                          <a:tab pos="457200" algn="l"/>
                        </a:tabLst>
                      </a:pP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indent="0" algn="ctr">
                        <a:lnSpc>
                          <a:spcPct val="150000"/>
                        </a:lnSpc>
                        <a:spcBef>
                          <a:spcPts val="200"/>
                        </a:spcBef>
                        <a:spcAft>
                          <a:spcPts val="200"/>
                        </a:spcAft>
                        <a:tabLst>
                          <a:tab pos="525780" algn="l"/>
                          <a:tab pos="628650" algn="l"/>
                          <a:tab pos="457200" algn="l"/>
                        </a:tabLst>
                      </a:pPr>
                      <a:endParaRPr lang="en-US" sz="20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indent="0" algn="ctr">
                        <a:lnSpc>
                          <a:spcPct val="150000"/>
                        </a:lnSpc>
                        <a:spcBef>
                          <a:spcPts val="200"/>
                        </a:spcBef>
                        <a:spcAft>
                          <a:spcPts val="200"/>
                        </a:spcAft>
                        <a:tabLst>
                          <a:tab pos="525780" algn="l"/>
                          <a:tab pos="628650" algn="l"/>
                          <a:tab pos="457200" algn="l"/>
                        </a:tabLst>
                      </a:pPr>
                      <a:r>
                        <a:rPr lang="en-US" sz="2000">
                          <a:latin typeface="Times New Roman"/>
                          <a:ea typeface="Times New Roman"/>
                          <a:cs typeface="Times New Roman"/>
                        </a:rPr>
                        <a:t>Restrictive and Non-Restrictive</a:t>
                      </a:r>
                      <a:endParaRPr lang="en-US" sz="2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indent="0" algn="ctr">
                        <a:lnSpc>
                          <a:spcPct val="150000"/>
                        </a:lnSpc>
                        <a:spcBef>
                          <a:spcPts val="200"/>
                        </a:spcBef>
                        <a:spcAft>
                          <a:spcPts val="200"/>
                        </a:spcAft>
                        <a:tabLst>
                          <a:tab pos="525780" algn="l"/>
                          <a:tab pos="628650" algn="l"/>
                          <a:tab pos="457200" algn="l"/>
                        </a:tabLst>
                      </a:pPr>
                      <a:r>
                        <a:rPr lang="en-US" sz="2000">
                          <a:latin typeface="Times New Roman"/>
                          <a:ea typeface="Times New Roman"/>
                          <a:cs typeface="Times New Roman"/>
                        </a:rPr>
                        <a:t>Restrictive only</a:t>
                      </a:r>
                      <a:endParaRPr lang="en-US" sz="2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547691">
                <a:tc>
                  <a:txBody>
                    <a:bodyPr/>
                    <a:lstStyle/>
                    <a:p>
                      <a:pPr marL="0" marR="0" indent="0" algn="ctr">
                        <a:lnSpc>
                          <a:spcPct val="150000"/>
                        </a:lnSpc>
                        <a:spcBef>
                          <a:spcPts val="200"/>
                        </a:spcBef>
                        <a:spcAft>
                          <a:spcPts val="200"/>
                        </a:spcAft>
                        <a:tabLst>
                          <a:tab pos="525780" algn="l"/>
                          <a:tab pos="628650" algn="l"/>
                          <a:tab pos="457200" algn="l"/>
                        </a:tabLst>
                      </a:pPr>
                      <a:endParaRPr lang="en-US"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808080"/>
                    </a:solidFill>
                  </a:tcPr>
                </a:tc>
                <a:tc>
                  <a:txBody>
                    <a:bodyPr/>
                    <a:lstStyle/>
                    <a:p>
                      <a:pPr marL="0" marR="0" indent="0" algn="ctr">
                        <a:lnSpc>
                          <a:spcPct val="150000"/>
                        </a:lnSpc>
                        <a:spcBef>
                          <a:spcPts val="200"/>
                        </a:spcBef>
                        <a:spcAft>
                          <a:spcPts val="200"/>
                        </a:spcAft>
                        <a:tabLst>
                          <a:tab pos="525780" algn="l"/>
                          <a:tab pos="628650" algn="l"/>
                          <a:tab pos="457200" algn="l"/>
                        </a:tabLst>
                      </a:pPr>
                      <a:r>
                        <a:rPr lang="en-US" sz="2000">
                          <a:latin typeface="Times New Roman"/>
                          <a:ea typeface="Times New Roman"/>
                          <a:cs typeface="Times New Roman"/>
                        </a:rPr>
                        <a:t>Personal</a:t>
                      </a:r>
                      <a:endParaRPr lang="en-US" sz="2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808080"/>
                    </a:solidFill>
                  </a:tcPr>
                </a:tc>
                <a:tc>
                  <a:txBody>
                    <a:bodyPr/>
                    <a:lstStyle/>
                    <a:p>
                      <a:pPr marL="0" marR="0" indent="0" algn="ctr">
                        <a:lnSpc>
                          <a:spcPct val="150000"/>
                        </a:lnSpc>
                        <a:spcBef>
                          <a:spcPts val="200"/>
                        </a:spcBef>
                        <a:spcAft>
                          <a:spcPts val="200"/>
                        </a:spcAft>
                        <a:tabLst>
                          <a:tab pos="525780" algn="l"/>
                          <a:tab pos="628650" algn="l"/>
                          <a:tab pos="457200" algn="l"/>
                        </a:tabLst>
                      </a:pPr>
                      <a:r>
                        <a:rPr lang="en-US" sz="2000">
                          <a:latin typeface="Times New Roman"/>
                          <a:ea typeface="Times New Roman"/>
                          <a:cs typeface="Times New Roman"/>
                        </a:rPr>
                        <a:t>Non-personal</a:t>
                      </a:r>
                      <a:endParaRPr lang="en-US" sz="2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808080"/>
                    </a:solidFill>
                  </a:tcPr>
                </a:tc>
                <a:tc>
                  <a:txBody>
                    <a:bodyPr/>
                    <a:lstStyle/>
                    <a:p>
                      <a:pPr marL="0" marR="0" indent="0" algn="ctr">
                        <a:lnSpc>
                          <a:spcPct val="150000"/>
                        </a:lnSpc>
                        <a:spcBef>
                          <a:spcPts val="200"/>
                        </a:spcBef>
                        <a:spcAft>
                          <a:spcPts val="200"/>
                        </a:spcAft>
                        <a:tabLst>
                          <a:tab pos="525780" algn="l"/>
                          <a:tab pos="628650" algn="l"/>
                          <a:tab pos="457200" algn="l"/>
                        </a:tabLst>
                      </a:pPr>
                      <a:r>
                        <a:rPr lang="en-US" sz="2000">
                          <a:latin typeface="Times New Roman"/>
                          <a:ea typeface="Times New Roman"/>
                          <a:cs typeface="Times New Roman"/>
                        </a:rPr>
                        <a:t>Personal and Non-personal</a:t>
                      </a:r>
                      <a:endParaRPr lang="en-US" sz="2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808080"/>
                    </a:solidFill>
                  </a:tcPr>
                </a:tc>
              </a:tr>
              <a:tr h="547691">
                <a:tc>
                  <a:txBody>
                    <a:bodyPr/>
                    <a:lstStyle/>
                    <a:p>
                      <a:pPr marL="16510" marR="0" indent="0" algn="l">
                        <a:lnSpc>
                          <a:spcPct val="150000"/>
                        </a:lnSpc>
                        <a:spcBef>
                          <a:spcPts val="200"/>
                        </a:spcBef>
                        <a:spcAft>
                          <a:spcPts val="200"/>
                        </a:spcAft>
                        <a:tabLst>
                          <a:tab pos="525780" algn="l"/>
                          <a:tab pos="628650" algn="l"/>
                          <a:tab pos="457200" algn="l"/>
                        </a:tabLst>
                      </a:pPr>
                      <a:r>
                        <a:rPr lang="en-US" sz="2000" dirty="0">
                          <a:latin typeface="Times New Roman"/>
                          <a:ea typeface="Times New Roman"/>
                          <a:cs typeface="Times New Roman"/>
                        </a:rPr>
                        <a:t>Subject</a:t>
                      </a:r>
                      <a:endParaRPr lang="en-US" sz="2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9380" marR="0" indent="0" algn="l">
                        <a:lnSpc>
                          <a:spcPct val="150000"/>
                        </a:lnSpc>
                        <a:spcBef>
                          <a:spcPts val="200"/>
                        </a:spcBef>
                        <a:spcAft>
                          <a:spcPts val="200"/>
                        </a:spcAft>
                        <a:tabLst>
                          <a:tab pos="525780" algn="l"/>
                          <a:tab pos="628650" algn="l"/>
                          <a:tab pos="457200" algn="l"/>
                        </a:tabLst>
                      </a:pPr>
                      <a:r>
                        <a:rPr lang="en-US" sz="2000">
                          <a:latin typeface="Times New Roman"/>
                          <a:ea typeface="Times New Roman"/>
                          <a:cs typeface="Times New Roman"/>
                        </a:rPr>
                        <a:t>who</a:t>
                      </a:r>
                      <a:endParaRPr lang="en-US" sz="2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50000"/>
                        </a:lnSpc>
                        <a:spcBef>
                          <a:spcPts val="200"/>
                        </a:spcBef>
                        <a:spcAft>
                          <a:spcPts val="200"/>
                        </a:spcAft>
                        <a:tabLst>
                          <a:tab pos="525780" algn="l"/>
                          <a:tab pos="628650" algn="l"/>
                          <a:tab pos="457200" algn="l"/>
                        </a:tabLst>
                      </a:pPr>
                      <a:r>
                        <a:rPr lang="en-US" sz="2000">
                          <a:latin typeface="Times New Roman"/>
                          <a:ea typeface="Times New Roman"/>
                          <a:cs typeface="Times New Roman"/>
                        </a:rPr>
                        <a:t>which</a:t>
                      </a:r>
                      <a:endParaRPr lang="en-US" sz="2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50000"/>
                        </a:lnSpc>
                        <a:spcBef>
                          <a:spcPts val="200"/>
                        </a:spcBef>
                        <a:spcAft>
                          <a:spcPts val="200"/>
                        </a:spcAft>
                        <a:tabLst>
                          <a:tab pos="525780" algn="l"/>
                          <a:tab pos="628650" algn="l"/>
                          <a:tab pos="457200" algn="l"/>
                        </a:tabLst>
                      </a:pPr>
                      <a:r>
                        <a:rPr lang="en-US" sz="2000">
                          <a:latin typeface="Times New Roman"/>
                          <a:ea typeface="Times New Roman"/>
                          <a:cs typeface="Times New Roman"/>
                        </a:rPr>
                        <a:t>that</a:t>
                      </a:r>
                      <a:endParaRPr lang="en-US" sz="2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691">
                <a:tc>
                  <a:txBody>
                    <a:bodyPr/>
                    <a:lstStyle/>
                    <a:p>
                      <a:pPr marL="16510" marR="0" indent="0" algn="l">
                        <a:lnSpc>
                          <a:spcPct val="150000"/>
                        </a:lnSpc>
                        <a:spcBef>
                          <a:spcPts val="200"/>
                        </a:spcBef>
                        <a:spcAft>
                          <a:spcPts val="200"/>
                        </a:spcAft>
                        <a:tabLst>
                          <a:tab pos="525780" algn="l"/>
                          <a:tab pos="628650" algn="l"/>
                          <a:tab pos="457200" algn="l"/>
                        </a:tabLst>
                      </a:pPr>
                      <a:r>
                        <a:rPr lang="en-US" sz="2000" dirty="0">
                          <a:latin typeface="Times New Roman"/>
                          <a:ea typeface="Times New Roman"/>
                          <a:cs typeface="Times New Roman"/>
                        </a:rPr>
                        <a:t>Object</a:t>
                      </a:r>
                      <a:endParaRPr lang="en-US" sz="2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9380" marR="0" indent="0" algn="l">
                        <a:lnSpc>
                          <a:spcPct val="150000"/>
                        </a:lnSpc>
                        <a:spcBef>
                          <a:spcPts val="200"/>
                        </a:spcBef>
                        <a:spcAft>
                          <a:spcPts val="200"/>
                        </a:spcAft>
                        <a:tabLst>
                          <a:tab pos="525780" algn="l"/>
                          <a:tab pos="628650" algn="l"/>
                          <a:tab pos="457200" algn="l"/>
                        </a:tabLst>
                      </a:pPr>
                      <a:r>
                        <a:rPr lang="en-US" sz="2000" dirty="0">
                          <a:latin typeface="Times New Roman"/>
                          <a:ea typeface="Times New Roman"/>
                          <a:cs typeface="Times New Roman"/>
                        </a:rPr>
                        <a:t>whom</a:t>
                      </a:r>
                      <a:endParaRPr lang="en-US" sz="2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50000"/>
                        </a:lnSpc>
                        <a:spcBef>
                          <a:spcPts val="200"/>
                        </a:spcBef>
                        <a:spcAft>
                          <a:spcPts val="200"/>
                        </a:spcAft>
                        <a:tabLst>
                          <a:tab pos="525780" algn="l"/>
                          <a:tab pos="628650" algn="l"/>
                          <a:tab pos="457200" algn="l"/>
                        </a:tabLst>
                      </a:pPr>
                      <a:r>
                        <a:rPr lang="en-US" sz="2000">
                          <a:latin typeface="Times New Roman"/>
                          <a:ea typeface="Times New Roman"/>
                          <a:cs typeface="Times New Roman"/>
                        </a:rPr>
                        <a:t>X</a:t>
                      </a:r>
                      <a:endParaRPr lang="en-US" sz="2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50000"/>
                        </a:lnSpc>
                        <a:spcBef>
                          <a:spcPts val="200"/>
                        </a:spcBef>
                        <a:spcAft>
                          <a:spcPts val="200"/>
                        </a:spcAft>
                        <a:tabLst>
                          <a:tab pos="525780" algn="l"/>
                          <a:tab pos="628650" algn="l"/>
                          <a:tab pos="457200" algn="l"/>
                        </a:tabLst>
                      </a:pPr>
                      <a:r>
                        <a:rPr lang="en-US" sz="2000">
                          <a:latin typeface="Times New Roman"/>
                          <a:ea typeface="Times New Roman"/>
                          <a:cs typeface="Times New Roman"/>
                        </a:rPr>
                        <a:t>that</a:t>
                      </a:r>
                      <a:endParaRPr lang="en-US" sz="2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691">
                <a:tc>
                  <a:txBody>
                    <a:bodyPr/>
                    <a:lstStyle/>
                    <a:p>
                      <a:pPr marL="16510" marR="0" indent="0" algn="l">
                        <a:lnSpc>
                          <a:spcPct val="150000"/>
                        </a:lnSpc>
                        <a:spcBef>
                          <a:spcPts val="200"/>
                        </a:spcBef>
                        <a:spcAft>
                          <a:spcPts val="200"/>
                        </a:spcAft>
                        <a:tabLst>
                          <a:tab pos="525780" algn="l"/>
                          <a:tab pos="628650" algn="l"/>
                          <a:tab pos="457200" algn="l"/>
                        </a:tabLst>
                      </a:pPr>
                      <a:r>
                        <a:rPr lang="en-US" sz="2000" dirty="0">
                          <a:latin typeface="Times New Roman"/>
                          <a:ea typeface="Times New Roman"/>
                          <a:cs typeface="Times New Roman"/>
                        </a:rPr>
                        <a:t>Generative</a:t>
                      </a:r>
                      <a:endParaRPr lang="en-US" sz="2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9380" marR="0" indent="0" algn="l">
                        <a:lnSpc>
                          <a:spcPct val="150000"/>
                        </a:lnSpc>
                        <a:spcBef>
                          <a:spcPts val="200"/>
                        </a:spcBef>
                        <a:spcAft>
                          <a:spcPts val="200"/>
                        </a:spcAft>
                        <a:tabLst>
                          <a:tab pos="525780" algn="l"/>
                          <a:tab pos="628650" algn="l"/>
                          <a:tab pos="457200" algn="l"/>
                        </a:tabLst>
                      </a:pPr>
                      <a:r>
                        <a:rPr lang="en-US" sz="2000">
                          <a:latin typeface="Times New Roman"/>
                          <a:ea typeface="Times New Roman"/>
                          <a:cs typeface="Times New Roman"/>
                        </a:rPr>
                        <a:t>whose</a:t>
                      </a:r>
                      <a:endParaRPr lang="en-US" sz="2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50000"/>
                        </a:lnSpc>
                        <a:spcBef>
                          <a:spcPts val="200"/>
                        </a:spcBef>
                        <a:spcAft>
                          <a:spcPts val="200"/>
                        </a:spcAft>
                        <a:tabLst>
                          <a:tab pos="525780" algn="l"/>
                          <a:tab pos="628650" algn="l"/>
                          <a:tab pos="457200" algn="l"/>
                        </a:tabLst>
                      </a:pPr>
                      <a:r>
                        <a:rPr lang="en-US" sz="2000">
                          <a:latin typeface="Times New Roman"/>
                          <a:ea typeface="Times New Roman"/>
                          <a:cs typeface="Times New Roman"/>
                        </a:rPr>
                        <a:t>whose/of which</a:t>
                      </a:r>
                      <a:endParaRPr lang="en-US" sz="2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50000"/>
                        </a:lnSpc>
                        <a:spcBef>
                          <a:spcPts val="200"/>
                        </a:spcBef>
                        <a:spcAft>
                          <a:spcPts val="200"/>
                        </a:spcAft>
                        <a:tabLst>
                          <a:tab pos="525780" algn="l"/>
                          <a:tab pos="628650" algn="l"/>
                          <a:tab pos="457200" algn="l"/>
                        </a:tabLst>
                      </a:pPr>
                      <a:r>
                        <a:rPr lang="en-US" sz="2000">
                          <a:latin typeface="Times New Roman"/>
                          <a:ea typeface="Times New Roman"/>
                          <a:cs typeface="Times New Roman"/>
                        </a:rPr>
                        <a:t>X</a:t>
                      </a:r>
                      <a:endParaRPr lang="en-US" sz="2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5383">
                <a:tc>
                  <a:txBody>
                    <a:bodyPr/>
                    <a:lstStyle/>
                    <a:p>
                      <a:pPr marL="16510" marR="0" indent="0" algn="l">
                        <a:lnSpc>
                          <a:spcPct val="150000"/>
                        </a:lnSpc>
                        <a:spcBef>
                          <a:spcPts val="200"/>
                        </a:spcBef>
                        <a:spcAft>
                          <a:spcPts val="200"/>
                        </a:spcAft>
                        <a:tabLst>
                          <a:tab pos="525780" algn="l"/>
                          <a:tab pos="628650" algn="l"/>
                          <a:tab pos="457200" algn="l"/>
                        </a:tabLst>
                      </a:pPr>
                      <a:r>
                        <a:rPr lang="en-US" sz="2000" dirty="0">
                          <a:latin typeface="Times New Roman"/>
                          <a:ea typeface="Times New Roman"/>
                          <a:cs typeface="Times New Roman"/>
                        </a:rPr>
                        <a:t>Prep + Rel. Pronoun</a:t>
                      </a:r>
                      <a:endParaRPr lang="en-US" sz="2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9380" marR="0" indent="0" algn="l">
                        <a:lnSpc>
                          <a:spcPct val="150000"/>
                        </a:lnSpc>
                        <a:spcBef>
                          <a:spcPts val="200"/>
                        </a:spcBef>
                        <a:spcAft>
                          <a:spcPts val="200"/>
                        </a:spcAft>
                        <a:tabLst>
                          <a:tab pos="525780" algn="l"/>
                          <a:tab pos="628650" algn="l"/>
                          <a:tab pos="457200" algn="l"/>
                        </a:tabLst>
                      </a:pPr>
                      <a:r>
                        <a:rPr lang="en-US" sz="2000">
                          <a:latin typeface="Times New Roman"/>
                          <a:ea typeface="Times New Roman"/>
                          <a:cs typeface="Times New Roman"/>
                        </a:rPr>
                        <a:t>Prep + whom</a:t>
                      </a:r>
                      <a:endParaRPr lang="en-US" sz="2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50000"/>
                        </a:lnSpc>
                        <a:spcBef>
                          <a:spcPts val="200"/>
                        </a:spcBef>
                        <a:spcAft>
                          <a:spcPts val="200"/>
                        </a:spcAft>
                        <a:tabLst>
                          <a:tab pos="525780" algn="l"/>
                          <a:tab pos="628650" algn="l"/>
                          <a:tab pos="457200" algn="l"/>
                        </a:tabLst>
                      </a:pPr>
                      <a:r>
                        <a:rPr lang="en-US" sz="2000">
                          <a:latin typeface="Times New Roman"/>
                          <a:ea typeface="Times New Roman"/>
                          <a:cs typeface="Times New Roman"/>
                        </a:rPr>
                        <a:t>prep + which</a:t>
                      </a:r>
                      <a:endParaRPr lang="en-US" sz="2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50000"/>
                        </a:lnSpc>
                        <a:spcBef>
                          <a:spcPts val="200"/>
                        </a:spcBef>
                        <a:spcAft>
                          <a:spcPts val="200"/>
                        </a:spcAft>
                        <a:tabLst>
                          <a:tab pos="525780" algn="l"/>
                          <a:tab pos="628650" algn="l"/>
                          <a:tab pos="457200" algn="l"/>
                        </a:tabLst>
                      </a:pPr>
                      <a:r>
                        <a:rPr lang="en-US" sz="2000">
                          <a:latin typeface="Times New Roman"/>
                          <a:ea typeface="Times New Roman"/>
                          <a:cs typeface="Times New Roman"/>
                        </a:rPr>
                        <a:t>X</a:t>
                      </a:r>
                      <a:endParaRPr lang="en-US" sz="200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5383">
                <a:tc>
                  <a:txBody>
                    <a:bodyPr/>
                    <a:lstStyle/>
                    <a:p>
                      <a:pPr marL="16510" marR="0" indent="0" algn="l">
                        <a:lnSpc>
                          <a:spcPct val="150000"/>
                        </a:lnSpc>
                        <a:spcBef>
                          <a:spcPts val="200"/>
                        </a:spcBef>
                        <a:spcAft>
                          <a:spcPts val="200"/>
                        </a:spcAft>
                        <a:tabLst>
                          <a:tab pos="525780" algn="l"/>
                          <a:tab pos="628650" algn="l"/>
                          <a:tab pos="457200" algn="l"/>
                        </a:tabLst>
                      </a:pPr>
                      <a:r>
                        <a:rPr lang="en-US" sz="2000" dirty="0">
                          <a:latin typeface="Times New Roman"/>
                          <a:ea typeface="Times New Roman"/>
                          <a:cs typeface="Times New Roman"/>
                        </a:rPr>
                        <a:t>Rel. Pronoun …. Prep</a:t>
                      </a:r>
                      <a:endParaRPr lang="en-US" sz="2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9380" marR="0" indent="0" algn="l">
                        <a:lnSpc>
                          <a:spcPct val="150000"/>
                        </a:lnSpc>
                        <a:spcBef>
                          <a:spcPts val="200"/>
                        </a:spcBef>
                        <a:spcAft>
                          <a:spcPts val="200"/>
                        </a:spcAft>
                        <a:tabLst>
                          <a:tab pos="525780" algn="l"/>
                          <a:tab pos="628650" algn="l"/>
                          <a:tab pos="457200" algn="l"/>
                        </a:tabLst>
                      </a:pPr>
                      <a:r>
                        <a:rPr lang="en-US" sz="2000" dirty="0">
                          <a:latin typeface="Times New Roman"/>
                          <a:ea typeface="Times New Roman"/>
                          <a:cs typeface="Times New Roman"/>
                        </a:rPr>
                        <a:t>who(m) + prep</a:t>
                      </a:r>
                      <a:endParaRPr lang="en-US" sz="2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50000"/>
                        </a:lnSpc>
                        <a:spcBef>
                          <a:spcPts val="200"/>
                        </a:spcBef>
                        <a:spcAft>
                          <a:spcPts val="200"/>
                        </a:spcAft>
                        <a:tabLst>
                          <a:tab pos="525780" algn="l"/>
                          <a:tab pos="628650" algn="l"/>
                          <a:tab pos="457200" algn="l"/>
                        </a:tabLst>
                      </a:pPr>
                      <a:r>
                        <a:rPr lang="en-US" sz="2000" dirty="0">
                          <a:latin typeface="Times New Roman"/>
                          <a:ea typeface="Times New Roman"/>
                          <a:cs typeface="Times New Roman"/>
                        </a:rPr>
                        <a:t>prep ……which</a:t>
                      </a:r>
                      <a:endParaRPr lang="en-US" sz="2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50000"/>
                        </a:lnSpc>
                        <a:spcBef>
                          <a:spcPts val="200"/>
                        </a:spcBef>
                        <a:spcAft>
                          <a:spcPts val="200"/>
                        </a:spcAft>
                        <a:tabLst>
                          <a:tab pos="525780" algn="l"/>
                          <a:tab pos="628650" algn="l"/>
                          <a:tab pos="457200" algn="l"/>
                        </a:tabLst>
                      </a:pPr>
                      <a:r>
                        <a:rPr lang="en-US" sz="2000" dirty="0">
                          <a:latin typeface="Times New Roman"/>
                          <a:ea typeface="Times New Roman"/>
                          <a:cs typeface="Times New Roman"/>
                        </a:rPr>
                        <a:t>X</a:t>
                      </a:r>
                      <a:endParaRPr lang="en-US" sz="2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TotalTime>
  <Words>212</Words>
  <Application>Microsoft Office PowerPoint</Application>
  <PresentationFormat>On-screen Show (4:3)</PresentationFormat>
  <Paragraphs>74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ADJECTIVE CLAUSE   SUKARNO (sukarno@uny.ac.id)</vt:lpstr>
      <vt:lpstr>Slide 2</vt:lpstr>
      <vt:lpstr>Slide 3</vt:lpstr>
      <vt:lpstr>Slide 4</vt:lpstr>
      <vt:lpstr>Relative Pronoun</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ADJECTIVE CLAUSE</dc:title>
  <dc:creator>lenovo</dc:creator>
  <cp:lastModifiedBy>lenovo</cp:lastModifiedBy>
  <cp:revision>5</cp:revision>
  <dcterms:created xsi:type="dcterms:W3CDTF">2014-03-25T18:33:03Z</dcterms:created>
  <dcterms:modified xsi:type="dcterms:W3CDTF">2014-04-09T08:16:27Z</dcterms:modified>
</cp:coreProperties>
</file>