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57" r:id="rId2"/>
    <p:sldId id="310" r:id="rId3"/>
    <p:sldId id="383" r:id="rId4"/>
    <p:sldId id="262" r:id="rId5"/>
    <p:sldId id="263" r:id="rId6"/>
    <p:sldId id="264" r:id="rId7"/>
    <p:sldId id="265" r:id="rId8"/>
    <p:sldId id="266" r:id="rId9"/>
    <p:sldId id="267" r:id="rId10"/>
    <p:sldId id="384" r:id="rId11"/>
    <p:sldId id="385" r:id="rId12"/>
    <p:sldId id="386" r:id="rId13"/>
    <p:sldId id="387" r:id="rId14"/>
    <p:sldId id="269" r:id="rId15"/>
    <p:sldId id="311" r:id="rId16"/>
    <p:sldId id="366" r:id="rId17"/>
    <p:sldId id="271" r:id="rId18"/>
    <p:sldId id="272" r:id="rId19"/>
    <p:sldId id="312" r:id="rId20"/>
    <p:sldId id="313" r:id="rId21"/>
    <p:sldId id="314" r:id="rId22"/>
    <p:sldId id="409" r:id="rId23"/>
    <p:sldId id="315" r:id="rId24"/>
    <p:sldId id="316" r:id="rId25"/>
    <p:sldId id="331" r:id="rId26"/>
    <p:sldId id="273" r:id="rId27"/>
    <p:sldId id="274" r:id="rId28"/>
    <p:sldId id="390" r:id="rId29"/>
    <p:sldId id="391" r:id="rId30"/>
    <p:sldId id="392" r:id="rId31"/>
    <p:sldId id="332" r:id="rId32"/>
    <p:sldId id="333" r:id="rId33"/>
    <p:sldId id="334" r:id="rId34"/>
    <p:sldId id="335" r:id="rId35"/>
    <p:sldId id="275" r:id="rId36"/>
    <p:sldId id="393" r:id="rId37"/>
    <p:sldId id="394" r:id="rId38"/>
    <p:sldId id="425" r:id="rId39"/>
    <p:sldId id="426" r:id="rId40"/>
    <p:sldId id="427" r:id="rId41"/>
    <p:sldId id="428" r:id="rId42"/>
    <p:sldId id="395" r:id="rId43"/>
    <p:sldId id="396" r:id="rId44"/>
    <p:sldId id="397" r:id="rId45"/>
    <p:sldId id="277" r:id="rId46"/>
    <p:sldId id="336" r:id="rId47"/>
    <p:sldId id="337" r:id="rId48"/>
    <p:sldId id="339" r:id="rId49"/>
    <p:sldId id="399" r:id="rId50"/>
    <p:sldId id="338" r:id="rId51"/>
    <p:sldId id="280" r:id="rId52"/>
    <p:sldId id="398" r:id="rId53"/>
    <p:sldId id="281" r:id="rId54"/>
    <p:sldId id="340" r:id="rId55"/>
    <p:sldId id="341" r:id="rId56"/>
    <p:sldId id="401" r:id="rId57"/>
    <p:sldId id="400" r:id="rId58"/>
    <p:sldId id="402" r:id="rId59"/>
    <p:sldId id="343" r:id="rId60"/>
    <p:sldId id="282" r:id="rId61"/>
    <p:sldId id="283" r:id="rId62"/>
    <p:sldId id="284" r:id="rId63"/>
    <p:sldId id="285" r:id="rId64"/>
    <p:sldId id="286" r:id="rId65"/>
    <p:sldId id="344" r:id="rId66"/>
    <p:sldId id="403" r:id="rId67"/>
    <p:sldId id="404" r:id="rId68"/>
    <p:sldId id="405" r:id="rId69"/>
    <p:sldId id="415" r:id="rId70"/>
    <p:sldId id="416" r:id="rId71"/>
    <p:sldId id="417" r:id="rId72"/>
    <p:sldId id="418" r:id="rId73"/>
    <p:sldId id="419" r:id="rId74"/>
    <p:sldId id="420" r:id="rId75"/>
    <p:sldId id="293" r:id="rId76"/>
    <p:sldId id="410" r:id="rId77"/>
    <p:sldId id="411" r:id="rId78"/>
    <p:sldId id="412" r:id="rId79"/>
    <p:sldId id="429" r:id="rId80"/>
    <p:sldId id="430" r:id="rId81"/>
    <p:sldId id="421" r:id="rId82"/>
    <p:sldId id="431" r:id="rId83"/>
    <p:sldId id="422" r:id="rId84"/>
    <p:sldId id="423" r:id="rId85"/>
    <p:sldId id="424" r:id="rId86"/>
    <p:sldId id="413" r:id="rId87"/>
    <p:sldId id="414" r:id="rId88"/>
    <p:sldId id="349" r:id="rId89"/>
    <p:sldId id="432" r:id="rId90"/>
    <p:sldId id="433" r:id="rId91"/>
    <p:sldId id="350" r:id="rId92"/>
    <p:sldId id="294" r:id="rId93"/>
    <p:sldId id="295" r:id="rId94"/>
    <p:sldId id="296" r:id="rId95"/>
    <p:sldId id="434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6" r:id="rId104"/>
    <p:sldId id="447" r:id="rId105"/>
    <p:sldId id="448" r:id="rId106"/>
    <p:sldId id="449" r:id="rId107"/>
    <p:sldId id="450" r:id="rId108"/>
    <p:sldId id="451" r:id="rId109"/>
    <p:sldId id="452" r:id="rId110"/>
    <p:sldId id="453" r:id="rId111"/>
    <p:sldId id="454" r:id="rId112"/>
    <p:sldId id="442" r:id="rId113"/>
    <p:sldId id="443" r:id="rId114"/>
    <p:sldId id="455" r:id="rId115"/>
    <p:sldId id="456" r:id="rId116"/>
    <p:sldId id="457" r:id="rId117"/>
    <p:sldId id="458" r:id="rId118"/>
    <p:sldId id="459" r:id="rId119"/>
    <p:sldId id="460" r:id="rId120"/>
    <p:sldId id="461" r:id="rId121"/>
    <p:sldId id="462" r:id="rId122"/>
    <p:sldId id="444" r:id="rId123"/>
    <p:sldId id="463" r:id="rId124"/>
    <p:sldId id="464" r:id="rId125"/>
    <p:sldId id="465" r:id="rId126"/>
    <p:sldId id="466" r:id="rId127"/>
    <p:sldId id="467" r:id="rId128"/>
    <p:sldId id="468" r:id="rId129"/>
    <p:sldId id="469" r:id="rId130"/>
    <p:sldId id="470" r:id="rId131"/>
    <p:sldId id="471" r:id="rId132"/>
    <p:sldId id="317" r:id="rId133"/>
    <p:sldId id="318" r:id="rId134"/>
    <p:sldId id="319" r:id="rId135"/>
    <p:sldId id="320" r:id="rId136"/>
    <p:sldId id="321" r:id="rId137"/>
    <p:sldId id="322" r:id="rId138"/>
    <p:sldId id="351" r:id="rId139"/>
    <p:sldId id="352" r:id="rId140"/>
    <p:sldId id="353" r:id="rId141"/>
    <p:sldId id="354" r:id="rId142"/>
    <p:sldId id="355" r:id="rId143"/>
    <p:sldId id="356" r:id="rId144"/>
    <p:sldId id="357" r:id="rId145"/>
    <p:sldId id="358" r:id="rId146"/>
    <p:sldId id="359" r:id="rId147"/>
    <p:sldId id="360" r:id="rId148"/>
    <p:sldId id="361" r:id="rId149"/>
    <p:sldId id="362" r:id="rId150"/>
    <p:sldId id="363" r:id="rId151"/>
    <p:sldId id="364" r:id="rId152"/>
    <p:sldId id="365" r:id="rId153"/>
    <p:sldId id="323" r:id="rId154"/>
    <p:sldId id="324" r:id="rId155"/>
    <p:sldId id="301" r:id="rId156"/>
    <p:sldId id="302" r:id="rId157"/>
    <p:sldId id="472" r:id="rId158"/>
    <p:sldId id="473" r:id="rId159"/>
    <p:sldId id="474" r:id="rId160"/>
    <p:sldId id="475" r:id="rId161"/>
    <p:sldId id="303" r:id="rId162"/>
    <p:sldId id="305" r:id="rId163"/>
    <p:sldId id="476" r:id="rId164"/>
    <p:sldId id="477" r:id="rId165"/>
    <p:sldId id="478" r:id="rId166"/>
    <p:sldId id="479" r:id="rId167"/>
    <p:sldId id="480" r:id="rId168"/>
    <p:sldId id="481" r:id="rId169"/>
    <p:sldId id="482" r:id="rId170"/>
    <p:sldId id="483" r:id="rId171"/>
    <p:sldId id="484" r:id="rId172"/>
    <p:sldId id="367" r:id="rId173"/>
    <p:sldId id="368" r:id="rId174"/>
    <p:sldId id="369" r:id="rId17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7169610-B7FF-4640-B21A-E2BFD0DBD528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F77634F-8F49-4BA7-9C32-97EE2DEC5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5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63E53-B716-475A-AE3A-3B50841DF8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A6167-1C1D-4976-95EE-9C087CFC3F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9A332-ACD9-4FE0-8D68-A14CE91398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80413-0C93-407C-81A5-62FB4FEC9B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35404E-E9B5-41F5-B113-17E0A4EA25B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E3A604-37E1-4FDA-B84D-E943948F3F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DD6C00-EDA8-4491-99C9-07F3C3C55E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2E87F8-2953-4592-89D0-20974FD46F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3EC16-B4D5-47F9-97E2-80F2B25811F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4A854-633D-4B46-B0AC-C7418E9C78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34D0D-8A5F-46A0-B823-09D2F39246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E137D7-C237-4F77-AD95-3C3F3BBA28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823CD-5D1A-419A-8944-FF26B11FDA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19005-30BA-43B8-927A-9389FD5DA3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9471F0-D2DF-4303-85C1-FDC29704325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8978-6499-40A0-95B0-BBC6805E45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897272-5D81-49BE-9FEB-20AA6C9D5AD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BA0ED-3368-479A-A2B6-7C08B8252A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F19F0-8F1B-458C-91FB-2F68739C5A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81CAE-1A27-4349-BB97-BF527AB65B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E14C-B483-4DF9-AA2B-3992B62FB4E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C49FC-FE7D-4C1F-A7E8-21167749C5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CBC95-8E08-4AFC-8895-ED5A766456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5161C-FF8E-47D8-AC66-E8ABB007A9B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7DD002-A771-428B-8850-6B060AEEDA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797B42-E7B3-4F1A-BB25-0D85DB802C5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E3DF0-872C-4947-BF48-FEDF4B8E9BD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en-US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3D02A-1CC7-4CD8-9D59-4A98C97D35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en-US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330D15-0A79-440D-B128-E79A95040C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en-US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86423-41D6-4C26-92BB-E1FFA7B9ED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en-US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52F0E-77E8-4F78-BED3-1668FFC5C6F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80036B-3B05-45F4-AD39-83B84EBBDB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A8086-AEF3-41B3-8E9B-959B35F5C97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en-US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5D520E-3C8B-48BD-9FC9-C8C2D30888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65B2-E42B-4E82-A3B7-5F203DFC769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en-US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B68D5-B128-446F-80EE-63778AD4EC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140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8645C-634C-4142-9852-A442640255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en-US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65FAC4-209A-4B90-A289-22F68382B70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en-US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27A194-8E65-4632-9568-1FDFDBAF1D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en-US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BBE9C5-4C22-4D32-A598-FC439B61E2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en-US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2F3316-2DAB-47FA-B2C7-0349B0FFE0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en-US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1DD819-1540-4CB3-88A3-BAD26A4C4A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en-US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A6E191-32A0-4690-89EF-7B11BFF37D7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147</a:t>
            </a:fld>
            <a:endParaRPr lang="en-US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6EAD6-9E2C-45DE-A684-4010A34E1A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en-US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D1AD4-090D-420E-8099-4FA4624FB8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61BAB-C04F-4F32-84D3-914E2EA303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en-US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8BFAA-DC13-4B3D-8BFE-BFE5044A12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en-US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12AE77-4D88-4310-A377-3271AD4039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en-U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7A5B5E-4576-4E19-9988-73994381DBC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en-U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F87F4-C4E6-40C2-8B5A-57402FB6494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en-US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B2F6A5-9215-4AD0-A84A-D6CDE32C59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154</a:t>
            </a:fld>
            <a:endParaRPr lang="en-US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6815F-509E-4E14-93FD-FDCFED6D6428}" type="slidenum">
              <a:rPr lang="en-US"/>
              <a:pPr>
                <a:defRPr/>
              </a:pPr>
              <a:t>172</a:t>
            </a:fld>
            <a:endParaRPr lang="en-US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D38E4F-BC4E-4F66-B68A-D629B1A76636}" type="slidenum">
              <a:rPr lang="en-US"/>
              <a:pPr>
                <a:defRPr/>
              </a:pPr>
              <a:t>173</a:t>
            </a:fld>
            <a:endParaRPr lang="en-US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2994A-5BE4-458C-ACFD-DA677AB5D723}" type="slidenum">
              <a:rPr lang="en-US"/>
              <a:pPr>
                <a:defRPr/>
              </a:pPr>
              <a:t>174</a:t>
            </a:fld>
            <a:endParaRPr lang="en-US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6A7D47-02FA-4267-A373-0A70462761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77F98C-9331-488B-996B-72FB581670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60B56-0D35-4058-B0D5-DD42CFC8697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A10CFF-504D-4E3E-89C0-EA5289F82D8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18C9-512F-49C8-BACD-1C09A909C899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B02CB-635F-4AB2-94E3-E79856128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35370-58B5-4A20-A9E4-D9A6CA2B66E3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7737-71C3-4BA6-B1AF-D68172D77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BB13E-FAE5-4B5D-B143-91DF0DF36F5F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1F1D2-E300-4395-98AC-27DCD0C30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4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98E13-637C-4CBE-A108-CD850C3BB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6F73-ACB5-45E9-909D-3D72B870E413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3A19C-573E-4697-A50F-81DE6C181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49C22-5350-4468-AC48-05EBF2382DB8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7DF1C-C2BE-4F83-85AA-C765B3E30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5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DFC0B-920A-4C04-B55A-36AC8F9ACEE4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6167-01C1-4AD6-B18D-5198A808F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8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5FA42-9B35-4828-8E18-4C0B6E67FE7F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CB7AA-46C4-41A1-AACF-2195EA690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427C-F97D-4976-9D9F-6E6BE3475032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0B162-B089-46D2-BBDA-55C21CE8E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9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686F-C4B0-43F3-9489-77CD08D8F040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5343-4DA9-49C9-BE60-099F6A5C1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1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6B7C-4395-4DD3-A6D1-6AD66C1C239E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428FB-1B9A-498C-B550-65B092B91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1050-2E1F-4C7B-9AE8-43201382F5DE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7864-F3C0-4984-BCAD-D69858DF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9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FB1146-36DC-4859-9CB2-48D83A08A679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8C6A01-4E96-4012-99AC-F926323B1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Cell Structure and Function</a:t>
            </a:r>
            <a:br>
              <a:rPr lang="en-US" b="1" dirty="0" smtClean="0"/>
            </a:br>
            <a:r>
              <a:rPr lang="en-US" b="1" dirty="0" err="1" smtClean="0"/>
              <a:t>evy</a:t>
            </a:r>
            <a:r>
              <a:rPr lang="en-US" b="1" dirty="0" smtClean="0"/>
              <a:t> </a:t>
            </a:r>
            <a:r>
              <a:rPr lang="en-US" b="1" dirty="0" err="1" smtClean="0"/>
              <a:t>yulianti</a:t>
            </a:r>
            <a:r>
              <a:rPr lang="id-ID" b="1" dirty="0" smtClean="0"/>
              <a:t/>
            </a:r>
            <a:br>
              <a:rPr lang="id-ID" b="1" dirty="0" smtClean="0"/>
            </a:br>
            <a:r>
              <a:rPr lang="id-ID" sz="2400" b="1" dirty="0" smtClean="0"/>
              <a:t>evy_yulianti@uny.ac.id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Comparing Prokaryotic and Eukaryotic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2286000"/>
            <a:ext cx="8534400" cy="3424238"/>
          </a:xfrm>
        </p:spPr>
        <p:txBody>
          <a:bodyPr/>
          <a:lstStyle/>
          <a:p>
            <a:r>
              <a:rPr lang="en-US" sz="2800" smtClean="0"/>
              <a:t>Basic features of all cells: </a:t>
            </a:r>
          </a:p>
          <a:p>
            <a:pPr lvl="1"/>
            <a:r>
              <a:rPr lang="en-US" smtClean="0"/>
              <a:t>Plasma membrane</a:t>
            </a:r>
          </a:p>
          <a:p>
            <a:pPr lvl="1"/>
            <a:r>
              <a:rPr lang="en-US" smtClean="0"/>
              <a:t>Semifluid substance called the cytosol</a:t>
            </a:r>
          </a:p>
          <a:p>
            <a:pPr lvl="1"/>
            <a:r>
              <a:rPr lang="en-US" smtClean="0"/>
              <a:t>Chromosomes (carry genes)</a:t>
            </a:r>
          </a:p>
          <a:p>
            <a:pPr lvl="1"/>
            <a:r>
              <a:rPr lang="en-US" smtClean="0"/>
              <a:t>Ribosomes (make proteins)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428625"/>
            <a:ext cx="8534400" cy="434975"/>
          </a:xfrm>
        </p:spPr>
        <p:txBody>
          <a:bodyPr/>
          <a:lstStyle/>
          <a:p>
            <a:r>
              <a:rPr lang="en-US" sz="2500" smtClean="0"/>
              <a:t>Roles of the Cytoskeleton: Support, Motility, and Regulation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3530600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The cytoskeleton helps to support the cell and maintain its shape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It interacts with motor proteins to produce motility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Inside the cell, vesicles can travel along “monorails” provided by the cytoskeleton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Recent evidence suggests that the cytoskeleton may help regulate biochemical activities</a:t>
            </a:r>
            <a:endParaRPr lang="en-US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8" descr="figure 5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4303713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Cytoskeleton</a:t>
            </a:r>
          </a:p>
        </p:txBody>
      </p:sp>
      <p:sp>
        <p:nvSpPr>
          <p:cNvPr id="132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Filaments &amp; fibers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Made of 3 fiber 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Microfilaments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Microtubules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Intermediate filaments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 3 functions: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mechanical support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anchor organelles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help move substances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7" descr="figure 5-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81000"/>
            <a:ext cx="8535987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5"/>
          <p:cNvSpPr txBox="1">
            <a:spLocks noChangeArrowheads="1"/>
          </p:cNvSpPr>
          <p:nvPr/>
        </p:nvSpPr>
        <p:spPr bwMode="auto">
          <a:xfrm>
            <a:off x="1219200" y="58674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A = actin, IF = intermediate filament, MT = microtubule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687388"/>
            <a:ext cx="8535987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4030663" y="1358900"/>
            <a:ext cx="19700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Vesicle</a:t>
            </a:r>
            <a:endParaRPr lang="en-US" sz="2600"/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5899150" y="2154238"/>
            <a:ext cx="22272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Receptor for</a:t>
            </a:r>
          </a:p>
          <a:p>
            <a:pPr eaLnBrk="1" hangingPunct="1"/>
            <a:r>
              <a:rPr lang="en-US" sz="2600" b="1"/>
              <a:t>motor protein</a:t>
            </a:r>
            <a:endParaRPr lang="en-US" sz="2600"/>
          </a:p>
        </p:txBody>
      </p:sp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5383213" y="4559300"/>
            <a:ext cx="26606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Microtubule</a:t>
            </a:r>
          </a:p>
          <a:p>
            <a:pPr eaLnBrk="1" hangingPunct="1"/>
            <a:r>
              <a:rPr lang="en-US" sz="2600" b="1"/>
              <a:t>of cytoskeleton</a:t>
            </a:r>
            <a:endParaRPr lang="en-US" sz="2600"/>
          </a:p>
        </p:txBody>
      </p:sp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2386013" y="4551363"/>
            <a:ext cx="24193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Motor protein</a:t>
            </a:r>
          </a:p>
          <a:p>
            <a:pPr eaLnBrk="1" hangingPunct="1"/>
            <a:r>
              <a:rPr lang="en-US" sz="2600" b="1"/>
              <a:t>(ATP powered)</a:t>
            </a:r>
            <a:endParaRPr lang="en-US" sz="2600"/>
          </a:p>
        </p:txBody>
      </p:sp>
      <p:sp>
        <p:nvSpPr>
          <p:cNvPr id="134151" name="Text Box 8"/>
          <p:cNvSpPr txBox="1">
            <a:spLocks noChangeArrowheads="1"/>
          </p:cNvSpPr>
          <p:nvPr/>
        </p:nvSpPr>
        <p:spPr bwMode="auto">
          <a:xfrm>
            <a:off x="1063625" y="1720850"/>
            <a:ext cx="19700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ATP</a:t>
            </a:r>
            <a:endParaRPr lang="en-US" sz="2600"/>
          </a:p>
        </p:txBody>
      </p:sp>
      <p:sp>
        <p:nvSpPr>
          <p:cNvPr id="134152" name="Line 9"/>
          <p:cNvSpPr>
            <a:spLocks noChangeShapeType="1"/>
          </p:cNvSpPr>
          <p:nvPr/>
        </p:nvSpPr>
        <p:spPr bwMode="auto">
          <a:xfrm flipH="1">
            <a:off x="3568700" y="3451225"/>
            <a:ext cx="561975" cy="1127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4153" name="Line 10"/>
          <p:cNvSpPr>
            <a:spLocks noChangeShapeType="1"/>
          </p:cNvSpPr>
          <p:nvPr/>
        </p:nvSpPr>
        <p:spPr bwMode="auto">
          <a:xfrm>
            <a:off x="6261100" y="3943350"/>
            <a:ext cx="0" cy="622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4154" name="Line 11"/>
          <p:cNvSpPr>
            <a:spLocks noChangeShapeType="1"/>
          </p:cNvSpPr>
          <p:nvPr/>
        </p:nvSpPr>
        <p:spPr bwMode="auto">
          <a:xfrm>
            <a:off x="4638675" y="2339975"/>
            <a:ext cx="1184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050925"/>
            <a:ext cx="8535987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7747000" y="1093788"/>
            <a:ext cx="10541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0.25 µm</a:t>
            </a:r>
            <a:endParaRPr lang="en-US"/>
          </a:p>
        </p:txBody>
      </p:sp>
      <p:sp>
        <p:nvSpPr>
          <p:cNvPr id="135172" name="Text Box 5"/>
          <p:cNvSpPr txBox="1">
            <a:spLocks noChangeArrowheads="1"/>
          </p:cNvSpPr>
          <p:nvPr/>
        </p:nvSpPr>
        <p:spPr bwMode="auto">
          <a:xfrm>
            <a:off x="811213" y="1058863"/>
            <a:ext cx="15097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Microtubule</a:t>
            </a:r>
            <a:endParaRPr lang="en-US"/>
          </a:p>
        </p:txBody>
      </p:sp>
      <p:sp>
        <p:nvSpPr>
          <p:cNvPr id="135173" name="Text Box 6"/>
          <p:cNvSpPr txBox="1">
            <a:spLocks noChangeArrowheads="1"/>
          </p:cNvSpPr>
          <p:nvPr/>
        </p:nvSpPr>
        <p:spPr bwMode="auto">
          <a:xfrm>
            <a:off x="2917825" y="1057275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Vesicles</a:t>
            </a:r>
            <a:endParaRPr lang="en-US"/>
          </a:p>
        </p:txBody>
      </p:sp>
      <p:sp>
        <p:nvSpPr>
          <p:cNvPr id="135174" name="Line 7"/>
          <p:cNvSpPr>
            <a:spLocks noChangeShapeType="1"/>
          </p:cNvSpPr>
          <p:nvPr/>
        </p:nvSpPr>
        <p:spPr bwMode="auto">
          <a:xfrm flipV="1">
            <a:off x="1463675" y="1339850"/>
            <a:ext cx="0" cy="2749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 flipH="1" flipV="1">
            <a:off x="3375025" y="1333500"/>
            <a:ext cx="920750" cy="148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5176" name="Line 9"/>
          <p:cNvSpPr>
            <a:spLocks noChangeShapeType="1"/>
          </p:cNvSpPr>
          <p:nvPr/>
        </p:nvSpPr>
        <p:spPr bwMode="auto">
          <a:xfrm flipH="1">
            <a:off x="3082925" y="1330325"/>
            <a:ext cx="29210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5177" name="Line 10"/>
          <p:cNvSpPr>
            <a:spLocks noChangeShapeType="1"/>
          </p:cNvSpPr>
          <p:nvPr/>
        </p:nvSpPr>
        <p:spPr bwMode="auto">
          <a:xfrm>
            <a:off x="7600950" y="1416050"/>
            <a:ext cx="1158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5178" name="Line 11"/>
          <p:cNvSpPr>
            <a:spLocks noChangeShapeType="1"/>
          </p:cNvSpPr>
          <p:nvPr/>
        </p:nvSpPr>
        <p:spPr bwMode="auto">
          <a:xfrm>
            <a:off x="7597775" y="1327150"/>
            <a:ext cx="0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5179" name="Line 12"/>
          <p:cNvSpPr>
            <a:spLocks noChangeShapeType="1"/>
          </p:cNvSpPr>
          <p:nvPr/>
        </p:nvSpPr>
        <p:spPr bwMode="auto">
          <a:xfrm>
            <a:off x="8756650" y="1327150"/>
            <a:ext cx="0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Components of the Cytoskeleton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43063"/>
            <a:ext cx="8534400" cy="3295650"/>
          </a:xfrm>
        </p:spPr>
        <p:txBody>
          <a:bodyPr/>
          <a:lstStyle/>
          <a:p>
            <a:r>
              <a:rPr lang="en-US" sz="2800" smtClean="0"/>
              <a:t>Microtubules are the thickest of the three components of the cytoskeleton</a:t>
            </a:r>
          </a:p>
          <a:p>
            <a:r>
              <a:rPr lang="en-US" sz="2800" smtClean="0"/>
              <a:t>Microfilaments, also called actin filaments, are the thinnest components</a:t>
            </a:r>
          </a:p>
          <a:p>
            <a:r>
              <a:rPr lang="en-US" sz="2800" smtClean="0"/>
              <a:t>Intermediate filaments are fibers with diameters in a middle range</a:t>
            </a:r>
            <a:endParaRPr lang="en-US" smtClean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8" descr="06_01aCytoskeletonStruc_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085850"/>
            <a:ext cx="83058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06_01bCytoskeletonStruc_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4582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 descr="06_01cCytoskeletonStruc_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9663"/>
            <a:ext cx="8763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Microtubules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3851275"/>
          </a:xfrm>
        </p:spPr>
        <p:txBody>
          <a:bodyPr/>
          <a:lstStyle/>
          <a:p>
            <a:r>
              <a:rPr lang="en-US" sz="2800" smtClean="0"/>
              <a:t>Microtubules are hollow rods about 25 nm in diameter and about 200 nm to 25 microns long</a:t>
            </a:r>
          </a:p>
          <a:p>
            <a:r>
              <a:rPr lang="en-US" sz="2800" smtClean="0"/>
              <a:t>Functions of microtubules:</a:t>
            </a:r>
          </a:p>
          <a:p>
            <a:pPr lvl="1"/>
            <a:r>
              <a:rPr lang="en-US" smtClean="0"/>
              <a:t>Shaping the cell</a:t>
            </a:r>
          </a:p>
          <a:p>
            <a:pPr lvl="1"/>
            <a:r>
              <a:rPr lang="en-US" smtClean="0"/>
              <a:t>Guiding movement of organelles</a:t>
            </a:r>
          </a:p>
          <a:p>
            <a:pPr lvl="1"/>
            <a:r>
              <a:rPr lang="en-US" smtClean="0"/>
              <a:t>Separating chromosomes during cell division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2441575"/>
          </a:xfrm>
        </p:spPr>
        <p:txBody>
          <a:bodyPr/>
          <a:lstStyle/>
          <a:p>
            <a:r>
              <a:rPr lang="en-US" sz="2800" smtClean="0"/>
              <a:t>Prokaryotic cells have no nucleus</a:t>
            </a:r>
          </a:p>
          <a:p>
            <a:r>
              <a:rPr lang="en-US" sz="2800" smtClean="0"/>
              <a:t>In a prokaryotic cell, DNA is in an unbound region called the nucleoid</a:t>
            </a:r>
          </a:p>
          <a:p>
            <a:r>
              <a:rPr lang="en-US" sz="2800" smtClean="0"/>
              <a:t>Prokaryotic cells lack membrane-bound organelles</a:t>
            </a:r>
            <a:endParaRPr lang="en-US" smtClean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Centrosomes and Centrioles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534400" cy="4310063"/>
          </a:xfrm>
        </p:spPr>
        <p:txBody>
          <a:bodyPr/>
          <a:lstStyle/>
          <a:p>
            <a:r>
              <a:rPr lang="en-US" sz="2800" smtClean="0"/>
              <a:t>In many cells, microtubules grow out from a centrosome near the nucleus</a:t>
            </a:r>
          </a:p>
          <a:p>
            <a:r>
              <a:rPr lang="en-US" sz="2800" smtClean="0"/>
              <a:t>The centrosome is a “microtubule-organizing center”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In animal cells, the centrosome has a pair of centrioles, each with nine triplets of microtubules arranged in a ring</a:t>
            </a:r>
            <a:endParaRPr lang="en-US" smtClean="0">
              <a:latin typeface="Times"/>
            </a:endParaRPr>
          </a:p>
          <a:p>
            <a:endParaRPr lang="en-US" smtClean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27013"/>
            <a:ext cx="534035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4"/>
          <p:cNvSpPr txBox="1">
            <a:spLocks noChangeArrowheads="1"/>
          </p:cNvSpPr>
          <p:nvPr/>
        </p:nvSpPr>
        <p:spPr bwMode="auto">
          <a:xfrm>
            <a:off x="6334125" y="2979738"/>
            <a:ext cx="10541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100" b="1"/>
              <a:t>0.25 µm</a:t>
            </a:r>
            <a:endParaRPr lang="en-US" sz="1100"/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5495925" y="1993900"/>
            <a:ext cx="15097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Microtubule</a:t>
            </a:r>
            <a:endParaRPr lang="en-US" sz="1200"/>
          </a:p>
        </p:txBody>
      </p:sp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3422650" y="8016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Centrosome</a:t>
            </a:r>
            <a:endParaRPr lang="en-US" sz="1200"/>
          </a:p>
        </p:txBody>
      </p:sp>
      <p:sp>
        <p:nvSpPr>
          <p:cNvPr id="142342" name="Text Box 7"/>
          <p:cNvSpPr txBox="1">
            <a:spLocks noChangeArrowheads="1"/>
          </p:cNvSpPr>
          <p:nvPr/>
        </p:nvSpPr>
        <p:spPr bwMode="auto">
          <a:xfrm>
            <a:off x="3511550" y="2655888"/>
            <a:ext cx="8890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Centrioles</a:t>
            </a:r>
            <a:endParaRPr lang="en-US" sz="1200"/>
          </a:p>
        </p:txBody>
      </p:sp>
      <p:sp>
        <p:nvSpPr>
          <p:cNvPr id="142343" name="Text Box 8"/>
          <p:cNvSpPr txBox="1">
            <a:spLocks noChangeArrowheads="1"/>
          </p:cNvSpPr>
          <p:nvPr/>
        </p:nvSpPr>
        <p:spPr bwMode="auto">
          <a:xfrm>
            <a:off x="2319338" y="6119813"/>
            <a:ext cx="15097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Longitudinal section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b="1"/>
              <a:t>of one centriole</a:t>
            </a:r>
            <a:endParaRPr lang="en-US" sz="1200"/>
          </a:p>
        </p:txBody>
      </p:sp>
      <p:sp>
        <p:nvSpPr>
          <p:cNvPr id="142344" name="Text Box 9"/>
          <p:cNvSpPr txBox="1">
            <a:spLocks noChangeArrowheads="1"/>
          </p:cNvSpPr>
          <p:nvPr/>
        </p:nvSpPr>
        <p:spPr bwMode="auto">
          <a:xfrm>
            <a:off x="3954463" y="6113463"/>
            <a:ext cx="15097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Microtubules</a:t>
            </a:r>
            <a:endParaRPr lang="en-US" sz="1200"/>
          </a:p>
        </p:txBody>
      </p:sp>
      <p:sp>
        <p:nvSpPr>
          <p:cNvPr id="142345" name="Text Box 10"/>
          <p:cNvSpPr txBox="1">
            <a:spLocks noChangeArrowheads="1"/>
          </p:cNvSpPr>
          <p:nvPr/>
        </p:nvSpPr>
        <p:spPr bwMode="auto">
          <a:xfrm>
            <a:off x="5162550" y="6126163"/>
            <a:ext cx="150971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Cross section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b="1"/>
              <a:t>of the other centriole</a:t>
            </a:r>
            <a:endParaRPr lang="en-US" sz="1200"/>
          </a:p>
        </p:txBody>
      </p:sp>
      <p:sp>
        <p:nvSpPr>
          <p:cNvPr id="142346" name="AutoShape 11"/>
          <p:cNvSpPr>
            <a:spLocks/>
          </p:cNvSpPr>
          <p:nvPr/>
        </p:nvSpPr>
        <p:spPr bwMode="auto">
          <a:xfrm rot="-5400000">
            <a:off x="3740944" y="-280194"/>
            <a:ext cx="185738" cy="2695575"/>
          </a:xfrm>
          <a:prstGeom prst="rightBrace">
            <a:avLst>
              <a:gd name="adj1" fmla="val 12094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47" name="Line 12"/>
          <p:cNvSpPr>
            <a:spLocks noChangeShapeType="1"/>
          </p:cNvSpPr>
          <p:nvPr/>
        </p:nvSpPr>
        <p:spPr bwMode="auto">
          <a:xfrm>
            <a:off x="5099050" y="1987550"/>
            <a:ext cx="36830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48" name="Line 13"/>
          <p:cNvSpPr>
            <a:spLocks noChangeShapeType="1"/>
          </p:cNvSpPr>
          <p:nvPr/>
        </p:nvSpPr>
        <p:spPr bwMode="auto">
          <a:xfrm>
            <a:off x="6045200" y="3209925"/>
            <a:ext cx="1108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49" name="Line 14"/>
          <p:cNvSpPr>
            <a:spLocks noChangeShapeType="1"/>
          </p:cNvSpPr>
          <p:nvPr/>
        </p:nvSpPr>
        <p:spPr bwMode="auto">
          <a:xfrm>
            <a:off x="6045200" y="3149600"/>
            <a:ext cx="0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50" name="Line 15"/>
          <p:cNvSpPr>
            <a:spLocks noChangeShapeType="1"/>
          </p:cNvSpPr>
          <p:nvPr/>
        </p:nvSpPr>
        <p:spPr bwMode="auto">
          <a:xfrm>
            <a:off x="7150100" y="3149600"/>
            <a:ext cx="0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51" name="Line 16"/>
          <p:cNvSpPr>
            <a:spLocks noChangeShapeType="1"/>
          </p:cNvSpPr>
          <p:nvPr/>
        </p:nvSpPr>
        <p:spPr bwMode="auto">
          <a:xfrm flipH="1">
            <a:off x="2879725" y="4378325"/>
            <a:ext cx="222250" cy="1736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52" name="Line 17"/>
          <p:cNvSpPr>
            <a:spLocks noChangeShapeType="1"/>
          </p:cNvSpPr>
          <p:nvPr/>
        </p:nvSpPr>
        <p:spPr bwMode="auto">
          <a:xfrm>
            <a:off x="3362325" y="5349875"/>
            <a:ext cx="920750" cy="768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53" name="Line 18"/>
          <p:cNvSpPr>
            <a:spLocks noChangeShapeType="1"/>
          </p:cNvSpPr>
          <p:nvPr/>
        </p:nvSpPr>
        <p:spPr bwMode="auto">
          <a:xfrm flipH="1" flipV="1">
            <a:off x="3165475" y="5553075"/>
            <a:ext cx="1120775" cy="565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2354" name="Line 19"/>
          <p:cNvSpPr>
            <a:spLocks noChangeShapeType="1"/>
          </p:cNvSpPr>
          <p:nvPr/>
        </p:nvSpPr>
        <p:spPr bwMode="auto">
          <a:xfrm>
            <a:off x="5232400" y="4451350"/>
            <a:ext cx="209550" cy="167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8" descr="figure 5-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2438400"/>
            <a:ext cx="4164012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Cilia &amp; Flagella</a:t>
            </a:r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4495800" cy="4449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Provide motility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Cilia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Short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Used to move substances  outside human cells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Flagella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Whip-like extensions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Found on sperm cells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 Basal bodies like centrioles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7" descr="figure 5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16238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Cilia &amp; Flagella Structure</a:t>
            </a:r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5029200" cy="1295400"/>
          </a:xfrm>
        </p:spPr>
        <p:txBody>
          <a:bodyPr/>
          <a:lstStyle/>
          <a:p>
            <a:pPr eaLnBrk="1" hangingPunct="1"/>
            <a:r>
              <a:rPr lang="en-US" smtClean="0"/>
              <a:t>Bundles of microtubules</a:t>
            </a:r>
          </a:p>
          <a:p>
            <a:pPr eaLnBrk="1" hangingPunct="1"/>
            <a:r>
              <a:rPr lang="en-US" smtClean="0"/>
              <a:t>With plasma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Cilia and Flagella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1568450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Microtubules control the beating of cilia and flagella, locomotor appendages of some cells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Cilia and flagella differ in their beating patterns</a:t>
            </a:r>
            <a:endParaRPr lang="en-US" smtClean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47800"/>
            <a:ext cx="85359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4"/>
          <p:cNvSpPr txBox="1">
            <a:spLocks noChangeArrowheads="1"/>
          </p:cNvSpPr>
          <p:nvPr/>
        </p:nvSpPr>
        <p:spPr bwMode="auto">
          <a:xfrm>
            <a:off x="8137525" y="4930775"/>
            <a:ext cx="10541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5 µm</a:t>
            </a:r>
            <a:endParaRPr lang="en-US"/>
          </a:p>
        </p:txBody>
      </p:sp>
      <p:sp>
        <p:nvSpPr>
          <p:cNvPr id="146436" name="Text Box 5"/>
          <p:cNvSpPr txBox="1">
            <a:spLocks noChangeArrowheads="1"/>
          </p:cNvSpPr>
          <p:nvPr/>
        </p:nvSpPr>
        <p:spPr bwMode="auto">
          <a:xfrm>
            <a:off x="1233488" y="1670050"/>
            <a:ext cx="294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Direction of swimming</a:t>
            </a:r>
            <a:endParaRPr lang="en-US" sz="2000"/>
          </a:p>
        </p:txBody>
      </p:sp>
      <p:sp>
        <p:nvSpPr>
          <p:cNvPr id="146437" name="Text Box 6"/>
          <p:cNvSpPr txBox="1">
            <a:spLocks noChangeArrowheads="1"/>
          </p:cNvSpPr>
          <p:nvPr/>
        </p:nvSpPr>
        <p:spPr bwMode="auto">
          <a:xfrm>
            <a:off x="828675" y="4851400"/>
            <a:ext cx="294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Motion of flagella</a:t>
            </a:r>
            <a:endParaRPr lang="en-US" sz="2000"/>
          </a:p>
        </p:txBody>
      </p:sp>
      <p:sp>
        <p:nvSpPr>
          <p:cNvPr id="146438" name="Line 7"/>
          <p:cNvSpPr>
            <a:spLocks noChangeShapeType="1"/>
          </p:cNvSpPr>
          <p:nvPr/>
        </p:nvSpPr>
        <p:spPr bwMode="auto">
          <a:xfrm>
            <a:off x="8051800" y="4930775"/>
            <a:ext cx="701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6439" name="Line 8"/>
          <p:cNvSpPr>
            <a:spLocks noChangeShapeType="1"/>
          </p:cNvSpPr>
          <p:nvPr/>
        </p:nvSpPr>
        <p:spPr bwMode="auto">
          <a:xfrm>
            <a:off x="8051800" y="4841875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6440" name="Line 9"/>
          <p:cNvSpPr>
            <a:spLocks noChangeShapeType="1"/>
          </p:cNvSpPr>
          <p:nvPr/>
        </p:nvSpPr>
        <p:spPr bwMode="auto">
          <a:xfrm>
            <a:off x="8753475" y="4838700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12875"/>
            <a:ext cx="853598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8105775" y="4968875"/>
            <a:ext cx="10541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15 µm</a:t>
            </a:r>
            <a:endParaRPr lang="en-US"/>
          </a:p>
        </p:txBody>
      </p:sp>
      <p:sp>
        <p:nvSpPr>
          <p:cNvPr id="147460" name="Text Box 5"/>
          <p:cNvSpPr txBox="1">
            <a:spLocks noChangeArrowheads="1"/>
          </p:cNvSpPr>
          <p:nvPr/>
        </p:nvSpPr>
        <p:spPr bwMode="auto">
          <a:xfrm>
            <a:off x="587375" y="1641475"/>
            <a:ext cx="3843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Direction of organism’s movement</a:t>
            </a:r>
            <a:endParaRPr lang="en-US" sz="2000"/>
          </a:p>
        </p:txBody>
      </p:sp>
      <p:sp>
        <p:nvSpPr>
          <p:cNvPr id="147461" name="Text Box 6"/>
          <p:cNvSpPr txBox="1">
            <a:spLocks noChangeArrowheads="1"/>
          </p:cNvSpPr>
          <p:nvPr/>
        </p:nvSpPr>
        <p:spPr bwMode="auto">
          <a:xfrm>
            <a:off x="838200" y="4773613"/>
            <a:ext cx="29432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Motion of cilia</a:t>
            </a:r>
            <a:endParaRPr lang="en-US" sz="2000"/>
          </a:p>
        </p:txBody>
      </p:sp>
      <p:sp>
        <p:nvSpPr>
          <p:cNvPr id="147462" name="Text Box 7"/>
          <p:cNvSpPr txBox="1">
            <a:spLocks noChangeArrowheads="1"/>
          </p:cNvSpPr>
          <p:nvPr/>
        </p:nvSpPr>
        <p:spPr bwMode="auto">
          <a:xfrm>
            <a:off x="611188" y="2563813"/>
            <a:ext cx="1704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Direction of</a:t>
            </a:r>
          </a:p>
          <a:p>
            <a:pPr algn="ctr" eaLnBrk="1" hangingPunct="1"/>
            <a:r>
              <a:rPr lang="en-US" b="1"/>
              <a:t>active stroke</a:t>
            </a:r>
            <a:endParaRPr lang="en-US" sz="2000"/>
          </a:p>
        </p:txBody>
      </p:sp>
      <p:sp>
        <p:nvSpPr>
          <p:cNvPr id="147463" name="Text Box 8"/>
          <p:cNvSpPr txBox="1">
            <a:spLocks noChangeArrowheads="1"/>
          </p:cNvSpPr>
          <p:nvPr/>
        </p:nvSpPr>
        <p:spPr bwMode="auto">
          <a:xfrm>
            <a:off x="2459038" y="2563813"/>
            <a:ext cx="1704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Direction of</a:t>
            </a:r>
          </a:p>
          <a:p>
            <a:pPr algn="ctr" eaLnBrk="1" hangingPunct="1"/>
            <a:r>
              <a:rPr lang="en-US" b="1"/>
              <a:t>recovery stroke</a:t>
            </a:r>
            <a:endParaRPr lang="en-US" sz="2000"/>
          </a:p>
        </p:txBody>
      </p:sp>
      <p:sp>
        <p:nvSpPr>
          <p:cNvPr id="147464" name="Line 9"/>
          <p:cNvSpPr>
            <a:spLocks noChangeShapeType="1"/>
          </p:cNvSpPr>
          <p:nvPr/>
        </p:nvSpPr>
        <p:spPr bwMode="auto">
          <a:xfrm>
            <a:off x="8143875" y="4889500"/>
            <a:ext cx="612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7465" name="Line 10"/>
          <p:cNvSpPr>
            <a:spLocks noChangeShapeType="1"/>
          </p:cNvSpPr>
          <p:nvPr/>
        </p:nvSpPr>
        <p:spPr bwMode="auto">
          <a:xfrm>
            <a:off x="8143875" y="4806950"/>
            <a:ext cx="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7466" name="Line 11"/>
          <p:cNvSpPr>
            <a:spLocks noChangeShapeType="1"/>
          </p:cNvSpPr>
          <p:nvPr/>
        </p:nvSpPr>
        <p:spPr bwMode="auto">
          <a:xfrm>
            <a:off x="8753475" y="4797425"/>
            <a:ext cx="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534400" cy="4756150"/>
          </a:xfrm>
        </p:spPr>
        <p:txBody>
          <a:bodyPr/>
          <a:lstStyle/>
          <a:p>
            <a:r>
              <a:rPr lang="en-US" sz="2800" smtClean="0"/>
              <a:t>Cilia and flagella share a common ultrastructure:</a:t>
            </a:r>
          </a:p>
          <a:p>
            <a:pPr lvl="1"/>
            <a:r>
              <a:rPr lang="en-US" smtClean="0"/>
              <a:t>A core of microtubules sheathed by the plasma membrane</a:t>
            </a:r>
          </a:p>
          <a:p>
            <a:pPr lvl="1"/>
            <a:r>
              <a:rPr lang="en-US" smtClean="0"/>
              <a:t>A basal body that anchors the cilium or flagellum</a:t>
            </a:r>
          </a:p>
          <a:p>
            <a:pPr lvl="1"/>
            <a:r>
              <a:rPr lang="en-US" smtClean="0"/>
              <a:t>A motor protein called dynein, which drives the bending movements of a cilium or flagellum</a:t>
            </a:r>
            <a:endParaRPr lang="en-US" smtClean="0">
              <a:latin typeface="Times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4675"/>
            <a:ext cx="8535987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4"/>
          <p:cNvSpPr txBox="1">
            <a:spLocks noChangeArrowheads="1"/>
          </p:cNvSpPr>
          <p:nvPr/>
        </p:nvSpPr>
        <p:spPr bwMode="auto">
          <a:xfrm>
            <a:off x="1203325" y="4059238"/>
            <a:ext cx="68421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0.5 µm</a:t>
            </a:r>
            <a:endParaRPr lang="en-US" sz="1500"/>
          </a:p>
        </p:txBody>
      </p:sp>
      <p:sp>
        <p:nvSpPr>
          <p:cNvPr id="149508" name="Text Box 5"/>
          <p:cNvSpPr txBox="1">
            <a:spLocks noChangeArrowheads="1"/>
          </p:cNvSpPr>
          <p:nvPr/>
        </p:nvSpPr>
        <p:spPr bwMode="auto">
          <a:xfrm>
            <a:off x="1941513" y="2382838"/>
            <a:ext cx="1247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Microtubules</a:t>
            </a:r>
            <a:endParaRPr lang="en-US" sz="1500"/>
          </a:p>
        </p:txBody>
      </p:sp>
      <p:sp>
        <p:nvSpPr>
          <p:cNvPr id="149509" name="Text Box 6"/>
          <p:cNvSpPr txBox="1">
            <a:spLocks noChangeArrowheads="1"/>
          </p:cNvSpPr>
          <p:nvPr/>
        </p:nvSpPr>
        <p:spPr bwMode="auto">
          <a:xfrm>
            <a:off x="2109788" y="2873375"/>
            <a:ext cx="10334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Plasma</a:t>
            </a:r>
          </a:p>
          <a:p>
            <a:pPr eaLnBrk="1" hangingPunct="1"/>
            <a:r>
              <a:rPr lang="en-US" sz="1500" b="1"/>
              <a:t>membrane</a:t>
            </a:r>
            <a:endParaRPr lang="en-US" sz="1500"/>
          </a:p>
        </p:txBody>
      </p:sp>
      <p:sp>
        <p:nvSpPr>
          <p:cNvPr id="149510" name="Text Box 7"/>
          <p:cNvSpPr txBox="1">
            <a:spLocks noChangeArrowheads="1"/>
          </p:cNvSpPr>
          <p:nvPr/>
        </p:nvSpPr>
        <p:spPr bwMode="auto">
          <a:xfrm>
            <a:off x="2100263" y="3309938"/>
            <a:ext cx="11445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Basal body</a:t>
            </a:r>
            <a:endParaRPr lang="en-US" sz="1500"/>
          </a:p>
        </p:txBody>
      </p:sp>
      <p:sp>
        <p:nvSpPr>
          <p:cNvPr id="149511" name="Text Box 8"/>
          <p:cNvSpPr txBox="1">
            <a:spLocks noChangeArrowheads="1"/>
          </p:cNvSpPr>
          <p:nvPr/>
        </p:nvSpPr>
        <p:spPr bwMode="auto">
          <a:xfrm>
            <a:off x="7802563" y="996950"/>
            <a:ext cx="10334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Plasma</a:t>
            </a:r>
          </a:p>
          <a:p>
            <a:pPr eaLnBrk="1" hangingPunct="1"/>
            <a:r>
              <a:rPr lang="en-US" sz="1500" b="1"/>
              <a:t>membrane</a:t>
            </a:r>
            <a:endParaRPr lang="en-US" sz="1500"/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4095750" y="4132263"/>
            <a:ext cx="68421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0.1 µm</a:t>
            </a:r>
            <a:endParaRPr lang="en-US" sz="1500"/>
          </a:p>
        </p:txBody>
      </p:sp>
      <p:sp>
        <p:nvSpPr>
          <p:cNvPr id="149513" name="Text Box 10"/>
          <p:cNvSpPr txBox="1">
            <a:spLocks noChangeArrowheads="1"/>
          </p:cNvSpPr>
          <p:nvPr/>
        </p:nvSpPr>
        <p:spPr bwMode="auto">
          <a:xfrm>
            <a:off x="3143250" y="5832475"/>
            <a:ext cx="28082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Cross section of basal body</a:t>
            </a:r>
            <a:endParaRPr lang="en-US" sz="1500"/>
          </a:p>
        </p:txBody>
      </p:sp>
      <p:sp>
        <p:nvSpPr>
          <p:cNvPr id="149514" name="Text Box 11"/>
          <p:cNvSpPr txBox="1">
            <a:spLocks noChangeArrowheads="1"/>
          </p:cNvSpPr>
          <p:nvPr/>
        </p:nvSpPr>
        <p:spPr bwMode="auto">
          <a:xfrm>
            <a:off x="4686300" y="4387850"/>
            <a:ext cx="11445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Triplet</a:t>
            </a:r>
            <a:endParaRPr lang="en-US" sz="1500"/>
          </a:p>
        </p:txBody>
      </p:sp>
      <p:sp>
        <p:nvSpPr>
          <p:cNvPr id="149515" name="Text Box 12"/>
          <p:cNvSpPr txBox="1">
            <a:spLocks noChangeArrowheads="1"/>
          </p:cNvSpPr>
          <p:nvPr/>
        </p:nvSpPr>
        <p:spPr bwMode="auto">
          <a:xfrm>
            <a:off x="5006975" y="963613"/>
            <a:ext cx="1697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Outer microtubule</a:t>
            </a:r>
          </a:p>
          <a:p>
            <a:pPr eaLnBrk="1" hangingPunct="1"/>
            <a:r>
              <a:rPr lang="en-US" sz="1500" b="1"/>
              <a:t>doublet</a:t>
            </a:r>
            <a:endParaRPr lang="en-US" sz="1500"/>
          </a:p>
        </p:txBody>
      </p:sp>
      <p:sp>
        <p:nvSpPr>
          <p:cNvPr id="149516" name="Text Box 13"/>
          <p:cNvSpPr txBox="1">
            <a:spLocks noChangeArrowheads="1"/>
          </p:cNvSpPr>
          <p:nvPr/>
        </p:nvSpPr>
        <p:spPr bwMode="auto">
          <a:xfrm>
            <a:off x="4068763" y="1090613"/>
            <a:ext cx="684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0.1 µm</a:t>
            </a:r>
            <a:endParaRPr lang="en-US" sz="1500"/>
          </a:p>
        </p:txBody>
      </p:sp>
      <p:sp>
        <p:nvSpPr>
          <p:cNvPr id="149517" name="Text Box 14"/>
          <p:cNvSpPr txBox="1">
            <a:spLocks noChangeArrowheads="1"/>
          </p:cNvSpPr>
          <p:nvPr/>
        </p:nvSpPr>
        <p:spPr bwMode="auto">
          <a:xfrm>
            <a:off x="5010150" y="1433513"/>
            <a:ext cx="1697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Dynein arms</a:t>
            </a:r>
            <a:endParaRPr lang="en-US" sz="1500"/>
          </a:p>
        </p:txBody>
      </p:sp>
      <p:sp>
        <p:nvSpPr>
          <p:cNvPr id="149518" name="Text Box 15"/>
          <p:cNvSpPr txBox="1">
            <a:spLocks noChangeArrowheads="1"/>
          </p:cNvSpPr>
          <p:nvPr/>
        </p:nvSpPr>
        <p:spPr bwMode="auto">
          <a:xfrm>
            <a:off x="5010150" y="1706563"/>
            <a:ext cx="1697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Central</a:t>
            </a:r>
          </a:p>
          <a:p>
            <a:pPr eaLnBrk="1" hangingPunct="1"/>
            <a:r>
              <a:rPr lang="en-US" sz="1500" b="1"/>
              <a:t>microtubule</a:t>
            </a:r>
            <a:endParaRPr lang="en-US" sz="1500"/>
          </a:p>
        </p:txBody>
      </p:sp>
      <p:sp>
        <p:nvSpPr>
          <p:cNvPr id="149519" name="Text Box 16"/>
          <p:cNvSpPr txBox="1">
            <a:spLocks noChangeArrowheads="1"/>
          </p:cNvSpPr>
          <p:nvPr/>
        </p:nvSpPr>
        <p:spPr bwMode="auto">
          <a:xfrm>
            <a:off x="5010150" y="2225675"/>
            <a:ext cx="15160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Cross-linking</a:t>
            </a:r>
          </a:p>
          <a:p>
            <a:pPr eaLnBrk="1" hangingPunct="1"/>
            <a:r>
              <a:rPr lang="en-US" sz="1500" b="1"/>
              <a:t>proteins inside</a:t>
            </a:r>
          </a:p>
          <a:p>
            <a:pPr eaLnBrk="1" hangingPunct="1"/>
            <a:r>
              <a:rPr lang="en-US" sz="1500" b="1"/>
              <a:t>outer doublets</a:t>
            </a:r>
            <a:endParaRPr lang="en-US" sz="1500"/>
          </a:p>
        </p:txBody>
      </p:sp>
      <p:sp>
        <p:nvSpPr>
          <p:cNvPr id="149520" name="Text Box 17"/>
          <p:cNvSpPr txBox="1">
            <a:spLocks noChangeArrowheads="1"/>
          </p:cNvSpPr>
          <p:nvPr/>
        </p:nvSpPr>
        <p:spPr bwMode="auto">
          <a:xfrm>
            <a:off x="5318125" y="3049588"/>
            <a:ext cx="7000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Radial</a:t>
            </a:r>
          </a:p>
          <a:p>
            <a:pPr eaLnBrk="1" hangingPunct="1"/>
            <a:r>
              <a:rPr lang="en-US" sz="1500" b="1"/>
              <a:t>spoke</a:t>
            </a:r>
            <a:endParaRPr lang="en-US" sz="1500"/>
          </a:p>
        </p:txBody>
      </p:sp>
      <p:sp>
        <p:nvSpPr>
          <p:cNvPr id="149521" name="Line 18"/>
          <p:cNvSpPr>
            <a:spLocks noChangeShapeType="1"/>
          </p:cNvSpPr>
          <p:nvPr/>
        </p:nvSpPr>
        <p:spPr bwMode="auto">
          <a:xfrm>
            <a:off x="4095750" y="1317625"/>
            <a:ext cx="552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2" name="Line 19"/>
          <p:cNvSpPr>
            <a:spLocks noChangeShapeType="1"/>
          </p:cNvSpPr>
          <p:nvPr/>
        </p:nvSpPr>
        <p:spPr bwMode="auto">
          <a:xfrm>
            <a:off x="4098925" y="1285875"/>
            <a:ext cx="0" cy="60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3" name="Line 20"/>
          <p:cNvSpPr>
            <a:spLocks noChangeShapeType="1"/>
          </p:cNvSpPr>
          <p:nvPr/>
        </p:nvSpPr>
        <p:spPr bwMode="auto">
          <a:xfrm>
            <a:off x="4648200" y="1285875"/>
            <a:ext cx="0" cy="60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4" name="AutoShape 21"/>
          <p:cNvSpPr>
            <a:spLocks/>
          </p:cNvSpPr>
          <p:nvPr/>
        </p:nvSpPr>
        <p:spPr bwMode="auto">
          <a:xfrm rot="-2465761">
            <a:off x="4359275" y="1517650"/>
            <a:ext cx="82550" cy="215900"/>
          </a:xfrm>
          <a:prstGeom prst="rightBrace">
            <a:avLst>
              <a:gd name="adj1" fmla="val 217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5" name="Line 22"/>
          <p:cNvSpPr>
            <a:spLocks noChangeShapeType="1"/>
          </p:cNvSpPr>
          <p:nvPr/>
        </p:nvSpPr>
        <p:spPr bwMode="auto">
          <a:xfrm flipV="1">
            <a:off x="4432300" y="1117600"/>
            <a:ext cx="552450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6" name="Line 23"/>
          <p:cNvSpPr>
            <a:spLocks noChangeShapeType="1"/>
          </p:cNvSpPr>
          <p:nvPr/>
        </p:nvSpPr>
        <p:spPr bwMode="auto">
          <a:xfrm flipV="1">
            <a:off x="4425950" y="1590675"/>
            <a:ext cx="5588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7" name="Line 24"/>
          <p:cNvSpPr>
            <a:spLocks noChangeShapeType="1"/>
          </p:cNvSpPr>
          <p:nvPr/>
        </p:nvSpPr>
        <p:spPr bwMode="auto">
          <a:xfrm flipH="1">
            <a:off x="4330700" y="1590675"/>
            <a:ext cx="6604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8" name="Line 25"/>
          <p:cNvSpPr>
            <a:spLocks noChangeShapeType="1"/>
          </p:cNvSpPr>
          <p:nvPr/>
        </p:nvSpPr>
        <p:spPr bwMode="auto">
          <a:xfrm flipV="1">
            <a:off x="3978275" y="1841500"/>
            <a:ext cx="1019175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29" name="Line 26"/>
          <p:cNvSpPr>
            <a:spLocks noChangeShapeType="1"/>
          </p:cNvSpPr>
          <p:nvPr/>
        </p:nvSpPr>
        <p:spPr bwMode="auto">
          <a:xfrm>
            <a:off x="4365625" y="2247900"/>
            <a:ext cx="582613" cy="93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0" name="Line 27"/>
          <p:cNvSpPr>
            <a:spLocks noChangeShapeType="1"/>
          </p:cNvSpPr>
          <p:nvPr/>
        </p:nvSpPr>
        <p:spPr bwMode="auto">
          <a:xfrm>
            <a:off x="3965575" y="2454275"/>
            <a:ext cx="1292225" cy="708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1" name="Line 28"/>
          <p:cNvSpPr>
            <a:spLocks noChangeShapeType="1"/>
          </p:cNvSpPr>
          <p:nvPr/>
        </p:nvSpPr>
        <p:spPr bwMode="auto">
          <a:xfrm flipV="1">
            <a:off x="5969000" y="2057400"/>
            <a:ext cx="1279525" cy="1114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2" name="Line 29"/>
          <p:cNvSpPr>
            <a:spLocks noChangeShapeType="1"/>
          </p:cNvSpPr>
          <p:nvPr/>
        </p:nvSpPr>
        <p:spPr bwMode="auto">
          <a:xfrm flipV="1">
            <a:off x="6254750" y="2019300"/>
            <a:ext cx="777875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3" name="Line 30"/>
          <p:cNvSpPr>
            <a:spLocks noChangeShapeType="1"/>
          </p:cNvSpPr>
          <p:nvPr/>
        </p:nvSpPr>
        <p:spPr bwMode="auto">
          <a:xfrm>
            <a:off x="5711825" y="1825625"/>
            <a:ext cx="1600200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4" name="Line 31"/>
          <p:cNvSpPr>
            <a:spLocks noChangeShapeType="1"/>
          </p:cNvSpPr>
          <p:nvPr/>
        </p:nvSpPr>
        <p:spPr bwMode="auto">
          <a:xfrm flipH="1" flipV="1">
            <a:off x="6210300" y="1558925"/>
            <a:ext cx="67945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5" name="Line 32"/>
          <p:cNvSpPr>
            <a:spLocks noChangeShapeType="1"/>
          </p:cNvSpPr>
          <p:nvPr/>
        </p:nvSpPr>
        <p:spPr bwMode="auto">
          <a:xfrm>
            <a:off x="6210300" y="1562100"/>
            <a:ext cx="752475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6" name="Line 33"/>
          <p:cNvSpPr>
            <a:spLocks noChangeShapeType="1"/>
          </p:cNvSpPr>
          <p:nvPr/>
        </p:nvSpPr>
        <p:spPr bwMode="auto">
          <a:xfrm flipV="1">
            <a:off x="7521575" y="1136650"/>
            <a:ext cx="231775" cy="307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7" name="AutoShape 34"/>
          <p:cNvSpPr>
            <a:spLocks/>
          </p:cNvSpPr>
          <p:nvPr/>
        </p:nvSpPr>
        <p:spPr bwMode="auto">
          <a:xfrm rot="-6345163">
            <a:off x="7207250" y="1314451"/>
            <a:ext cx="85725" cy="292100"/>
          </a:xfrm>
          <a:prstGeom prst="rightBrace">
            <a:avLst>
              <a:gd name="adj1" fmla="val 283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8" name="Line 35"/>
          <p:cNvSpPr>
            <a:spLocks noChangeShapeType="1"/>
          </p:cNvSpPr>
          <p:nvPr/>
        </p:nvSpPr>
        <p:spPr bwMode="auto">
          <a:xfrm flipH="1" flipV="1">
            <a:off x="6708775" y="1098550"/>
            <a:ext cx="53340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39" name="Line 36"/>
          <p:cNvSpPr>
            <a:spLocks noChangeShapeType="1"/>
          </p:cNvSpPr>
          <p:nvPr/>
        </p:nvSpPr>
        <p:spPr bwMode="auto">
          <a:xfrm flipV="1">
            <a:off x="1673225" y="2527300"/>
            <a:ext cx="247650" cy="3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0" name="Line 37"/>
          <p:cNvSpPr>
            <a:spLocks noChangeShapeType="1"/>
          </p:cNvSpPr>
          <p:nvPr/>
        </p:nvSpPr>
        <p:spPr bwMode="auto">
          <a:xfrm flipH="1">
            <a:off x="1479550" y="2527300"/>
            <a:ext cx="447675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1" name="Line 38"/>
          <p:cNvSpPr>
            <a:spLocks noChangeShapeType="1"/>
          </p:cNvSpPr>
          <p:nvPr/>
        </p:nvSpPr>
        <p:spPr bwMode="auto">
          <a:xfrm flipH="1">
            <a:off x="1571625" y="2524125"/>
            <a:ext cx="352425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2" name="Line 39"/>
          <p:cNvSpPr>
            <a:spLocks noChangeShapeType="1"/>
          </p:cNvSpPr>
          <p:nvPr/>
        </p:nvSpPr>
        <p:spPr bwMode="auto">
          <a:xfrm>
            <a:off x="1790700" y="3076575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3" name="Line 40"/>
          <p:cNvSpPr>
            <a:spLocks noChangeShapeType="1"/>
          </p:cNvSpPr>
          <p:nvPr/>
        </p:nvSpPr>
        <p:spPr bwMode="auto">
          <a:xfrm flipH="1">
            <a:off x="1758950" y="3079750"/>
            <a:ext cx="330200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4" name="AutoShape 41"/>
          <p:cNvSpPr>
            <a:spLocks/>
          </p:cNvSpPr>
          <p:nvPr/>
        </p:nvSpPr>
        <p:spPr bwMode="auto">
          <a:xfrm>
            <a:off x="1841500" y="3365500"/>
            <a:ext cx="85725" cy="200025"/>
          </a:xfrm>
          <a:prstGeom prst="rightBrace">
            <a:avLst>
              <a:gd name="adj1" fmla="val 194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5" name="Line 42"/>
          <p:cNvSpPr>
            <a:spLocks noChangeShapeType="1"/>
          </p:cNvSpPr>
          <p:nvPr/>
        </p:nvSpPr>
        <p:spPr bwMode="auto">
          <a:xfrm>
            <a:off x="1927225" y="3470275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6" name="Line 43"/>
          <p:cNvSpPr>
            <a:spLocks noChangeShapeType="1"/>
          </p:cNvSpPr>
          <p:nvPr/>
        </p:nvSpPr>
        <p:spPr bwMode="auto">
          <a:xfrm>
            <a:off x="1181100" y="4006850"/>
            <a:ext cx="654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7" name="Line 44"/>
          <p:cNvSpPr>
            <a:spLocks noChangeShapeType="1"/>
          </p:cNvSpPr>
          <p:nvPr/>
        </p:nvSpPr>
        <p:spPr bwMode="auto">
          <a:xfrm>
            <a:off x="1181100" y="3971925"/>
            <a:ext cx="0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8" name="Line 45"/>
          <p:cNvSpPr>
            <a:spLocks noChangeShapeType="1"/>
          </p:cNvSpPr>
          <p:nvPr/>
        </p:nvSpPr>
        <p:spPr bwMode="auto">
          <a:xfrm>
            <a:off x="1835150" y="3975100"/>
            <a:ext cx="0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49" name="AutoShape 46"/>
          <p:cNvSpPr>
            <a:spLocks/>
          </p:cNvSpPr>
          <p:nvPr/>
        </p:nvSpPr>
        <p:spPr bwMode="auto">
          <a:xfrm rot="-3317930">
            <a:off x="4362450" y="4502151"/>
            <a:ext cx="98425" cy="323850"/>
          </a:xfrm>
          <a:prstGeom prst="rightBrace">
            <a:avLst>
              <a:gd name="adj1" fmla="val 2741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0" name="Line 47"/>
          <p:cNvSpPr>
            <a:spLocks noChangeShapeType="1"/>
          </p:cNvSpPr>
          <p:nvPr/>
        </p:nvSpPr>
        <p:spPr bwMode="auto">
          <a:xfrm flipV="1">
            <a:off x="4438650" y="4505325"/>
            <a:ext cx="254000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1" name="AutoShape 48"/>
          <p:cNvSpPr>
            <a:spLocks/>
          </p:cNvSpPr>
          <p:nvPr/>
        </p:nvSpPr>
        <p:spPr bwMode="auto">
          <a:xfrm rot="1911748">
            <a:off x="5461000" y="4441825"/>
            <a:ext cx="107950" cy="450850"/>
          </a:xfrm>
          <a:prstGeom prst="leftBrace">
            <a:avLst>
              <a:gd name="adj1" fmla="val 3480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2" name="Line 49"/>
          <p:cNvSpPr>
            <a:spLocks noChangeShapeType="1"/>
          </p:cNvSpPr>
          <p:nvPr/>
        </p:nvSpPr>
        <p:spPr bwMode="auto">
          <a:xfrm flipH="1" flipV="1">
            <a:off x="5311775" y="4524375"/>
            <a:ext cx="158750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3" name="Line 50"/>
          <p:cNvSpPr>
            <a:spLocks noChangeShapeType="1"/>
          </p:cNvSpPr>
          <p:nvPr/>
        </p:nvSpPr>
        <p:spPr bwMode="auto">
          <a:xfrm>
            <a:off x="4095750" y="4352925"/>
            <a:ext cx="549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4" name="Line 51"/>
          <p:cNvSpPr>
            <a:spLocks noChangeShapeType="1"/>
          </p:cNvSpPr>
          <p:nvPr/>
        </p:nvSpPr>
        <p:spPr bwMode="auto">
          <a:xfrm>
            <a:off x="4095750" y="4314825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49555" name="Line 52"/>
          <p:cNvSpPr>
            <a:spLocks noChangeShapeType="1"/>
          </p:cNvSpPr>
          <p:nvPr/>
        </p:nvSpPr>
        <p:spPr bwMode="auto">
          <a:xfrm>
            <a:off x="4645025" y="4311650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3024188"/>
          </a:xfrm>
        </p:spPr>
        <p:txBody>
          <a:bodyPr/>
          <a:lstStyle/>
          <a:p>
            <a:r>
              <a:rPr lang="en-US" sz="2800" smtClean="0"/>
              <a:t>How dynein “walking” moves flagella and cilia:</a:t>
            </a:r>
          </a:p>
          <a:p>
            <a:pPr lvl="1">
              <a:lnSpc>
                <a:spcPct val="96000"/>
              </a:lnSpc>
              <a:spcBef>
                <a:spcPts val="300"/>
              </a:spcBef>
            </a:pPr>
            <a:r>
              <a:rPr lang="en-US" smtClean="0"/>
              <a:t>Dynein arms alternately grab, move, and release the outer microtubules</a:t>
            </a:r>
          </a:p>
          <a:p>
            <a:pPr lvl="1">
              <a:lnSpc>
                <a:spcPct val="96000"/>
              </a:lnSpc>
              <a:spcBef>
                <a:spcPts val="300"/>
              </a:spcBef>
            </a:pPr>
            <a:r>
              <a:rPr lang="en-US" smtClean="0"/>
              <a:t>Protein cross-links limit sliding</a:t>
            </a:r>
          </a:p>
          <a:p>
            <a:pPr lvl="1">
              <a:lnSpc>
                <a:spcPct val="96000"/>
              </a:lnSpc>
              <a:spcBef>
                <a:spcPts val="300"/>
              </a:spcBef>
            </a:pPr>
            <a:r>
              <a:rPr lang="en-US" smtClean="0"/>
              <a:t>Forces exerted by dynein arms cause doublets to curve, bending the cilium or flagellum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687388"/>
            <a:ext cx="8535987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028"/>
          <p:cNvSpPr txBox="1">
            <a:spLocks noChangeArrowheads="1"/>
          </p:cNvSpPr>
          <p:nvPr/>
        </p:nvSpPr>
        <p:spPr bwMode="auto">
          <a:xfrm>
            <a:off x="895350" y="5138738"/>
            <a:ext cx="15303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Times"/>
              <a:buNone/>
            </a:pPr>
            <a:r>
              <a:rPr lang="en-US" b="1"/>
              <a:t>A typical</a:t>
            </a:r>
          </a:p>
          <a:p>
            <a:pPr eaLnBrk="1" hangingPunct="1">
              <a:buFont typeface="Times"/>
              <a:buNone/>
            </a:pPr>
            <a:r>
              <a:rPr lang="en-US" b="1"/>
              <a:t>rod-shaped</a:t>
            </a:r>
          </a:p>
          <a:p>
            <a:pPr eaLnBrk="1" hangingPunct="1">
              <a:buFont typeface="Times"/>
              <a:buNone/>
            </a:pPr>
            <a:r>
              <a:rPr lang="en-US" b="1"/>
              <a:t>bacterium</a:t>
            </a:r>
            <a:endParaRPr lang="en-US" b="1">
              <a:latin typeface="Times"/>
            </a:endParaRPr>
          </a:p>
        </p:txBody>
      </p:sp>
      <p:sp>
        <p:nvSpPr>
          <p:cNvPr id="36868" name="Text Box 1029"/>
          <p:cNvSpPr txBox="1">
            <a:spLocks noChangeArrowheads="1"/>
          </p:cNvSpPr>
          <p:nvPr/>
        </p:nvSpPr>
        <p:spPr bwMode="auto">
          <a:xfrm>
            <a:off x="5870575" y="5141913"/>
            <a:ext cx="29273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Times"/>
              <a:buNone/>
            </a:pPr>
            <a:r>
              <a:rPr lang="en-US" b="1"/>
              <a:t>A thin section through the</a:t>
            </a:r>
          </a:p>
          <a:p>
            <a:pPr eaLnBrk="1" hangingPunct="1">
              <a:buFont typeface="Times"/>
              <a:buNone/>
            </a:pPr>
            <a:r>
              <a:rPr lang="en-US" b="1"/>
              <a:t>bacterium </a:t>
            </a:r>
            <a:r>
              <a:rPr lang="en-US" b="1" i="1"/>
              <a:t>Bacillus</a:t>
            </a:r>
          </a:p>
          <a:p>
            <a:pPr eaLnBrk="1" hangingPunct="1">
              <a:buFont typeface="Times"/>
              <a:buNone/>
            </a:pPr>
            <a:r>
              <a:rPr lang="en-US" b="1" i="1"/>
              <a:t>coagulans</a:t>
            </a:r>
            <a:r>
              <a:rPr lang="en-US" b="1"/>
              <a:t> (TEM)</a:t>
            </a:r>
            <a:endParaRPr lang="en-US" b="1">
              <a:latin typeface="Times"/>
            </a:endParaRPr>
          </a:p>
        </p:txBody>
      </p:sp>
      <p:sp>
        <p:nvSpPr>
          <p:cNvPr id="36869" name="Text Box 1030"/>
          <p:cNvSpPr txBox="1">
            <a:spLocks noChangeArrowheads="1"/>
          </p:cNvSpPr>
          <p:nvPr/>
        </p:nvSpPr>
        <p:spPr bwMode="auto">
          <a:xfrm>
            <a:off x="7927975" y="3779838"/>
            <a:ext cx="736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/>
              <a:t>0.5 µm</a:t>
            </a:r>
            <a:endParaRPr lang="en-US" b="1">
              <a:latin typeface="Times"/>
            </a:endParaRPr>
          </a:p>
        </p:txBody>
      </p:sp>
      <p:sp>
        <p:nvSpPr>
          <p:cNvPr id="36870" name="Text Box 1031"/>
          <p:cNvSpPr txBox="1">
            <a:spLocks noChangeArrowheads="1"/>
          </p:cNvSpPr>
          <p:nvPr/>
        </p:nvSpPr>
        <p:spPr bwMode="auto">
          <a:xfrm>
            <a:off x="3508375" y="766763"/>
            <a:ext cx="736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Pili</a:t>
            </a:r>
            <a:endParaRPr lang="en-US" b="1">
              <a:solidFill>
                <a:srgbClr val="0099B3"/>
              </a:solidFill>
              <a:latin typeface="Times"/>
            </a:endParaRPr>
          </a:p>
        </p:txBody>
      </p:sp>
      <p:sp>
        <p:nvSpPr>
          <p:cNvPr id="36871" name="Text Box 1032"/>
          <p:cNvSpPr txBox="1">
            <a:spLocks noChangeArrowheads="1"/>
          </p:cNvSpPr>
          <p:nvPr/>
        </p:nvSpPr>
        <p:spPr bwMode="auto">
          <a:xfrm>
            <a:off x="3889375" y="1262063"/>
            <a:ext cx="1057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Nucleoid</a:t>
            </a:r>
            <a:endParaRPr lang="en-US" b="1">
              <a:solidFill>
                <a:srgbClr val="0099B3"/>
              </a:solidFill>
              <a:latin typeface="Times"/>
            </a:endParaRPr>
          </a:p>
        </p:txBody>
      </p:sp>
      <p:sp>
        <p:nvSpPr>
          <p:cNvPr id="36872" name="Text Box 1033"/>
          <p:cNvSpPr txBox="1">
            <a:spLocks noChangeArrowheads="1"/>
          </p:cNvSpPr>
          <p:nvPr/>
        </p:nvSpPr>
        <p:spPr bwMode="auto">
          <a:xfrm>
            <a:off x="4200525" y="1817688"/>
            <a:ext cx="12668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Ribosomes</a:t>
            </a:r>
            <a:endParaRPr lang="en-US" b="1">
              <a:latin typeface="Times"/>
            </a:endParaRPr>
          </a:p>
        </p:txBody>
      </p:sp>
      <p:sp>
        <p:nvSpPr>
          <p:cNvPr id="36873" name="Text Box 1034"/>
          <p:cNvSpPr txBox="1">
            <a:spLocks noChangeArrowheads="1"/>
          </p:cNvSpPr>
          <p:nvPr/>
        </p:nvSpPr>
        <p:spPr bwMode="auto">
          <a:xfrm>
            <a:off x="4495800" y="2354263"/>
            <a:ext cx="14636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Plasma</a:t>
            </a:r>
          </a:p>
          <a:p>
            <a:pPr eaLnBrk="1" hangingPunct="1"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membrane</a:t>
            </a:r>
            <a:endParaRPr lang="en-US" b="1">
              <a:solidFill>
                <a:srgbClr val="0099B3"/>
              </a:solidFill>
              <a:latin typeface="Times"/>
            </a:endParaRPr>
          </a:p>
        </p:txBody>
      </p:sp>
      <p:sp>
        <p:nvSpPr>
          <p:cNvPr id="36874" name="Text Box 1035"/>
          <p:cNvSpPr txBox="1">
            <a:spLocks noChangeArrowheads="1"/>
          </p:cNvSpPr>
          <p:nvPr/>
        </p:nvSpPr>
        <p:spPr bwMode="auto">
          <a:xfrm>
            <a:off x="4667250" y="3167063"/>
            <a:ext cx="10033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Cell</a:t>
            </a:r>
            <a:r>
              <a:rPr lang="en-US" b="1"/>
              <a:t> </a:t>
            </a:r>
            <a:r>
              <a:rPr lang="en-US" b="1">
                <a:solidFill>
                  <a:srgbClr val="0099B3"/>
                </a:solidFill>
              </a:rPr>
              <a:t>wall</a:t>
            </a:r>
            <a:endParaRPr lang="en-US" b="1">
              <a:latin typeface="Times"/>
            </a:endParaRPr>
          </a:p>
        </p:txBody>
      </p:sp>
      <p:sp>
        <p:nvSpPr>
          <p:cNvPr id="36875" name="Text Box 1036"/>
          <p:cNvSpPr txBox="1">
            <a:spLocks noChangeArrowheads="1"/>
          </p:cNvSpPr>
          <p:nvPr/>
        </p:nvSpPr>
        <p:spPr bwMode="auto">
          <a:xfrm>
            <a:off x="5080000" y="3602038"/>
            <a:ext cx="10033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Capsule</a:t>
            </a:r>
            <a:endParaRPr lang="en-US" b="1">
              <a:solidFill>
                <a:srgbClr val="0099B3"/>
              </a:solidFill>
              <a:latin typeface="Times"/>
            </a:endParaRPr>
          </a:p>
        </p:txBody>
      </p:sp>
      <p:sp>
        <p:nvSpPr>
          <p:cNvPr id="36876" name="Text Box 1037"/>
          <p:cNvSpPr txBox="1">
            <a:spLocks noChangeArrowheads="1"/>
          </p:cNvSpPr>
          <p:nvPr/>
        </p:nvSpPr>
        <p:spPr bwMode="auto">
          <a:xfrm>
            <a:off x="4943475" y="4116388"/>
            <a:ext cx="10033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Flagella</a:t>
            </a:r>
            <a:endParaRPr lang="en-US" b="1">
              <a:latin typeface="Times"/>
            </a:endParaRPr>
          </a:p>
        </p:txBody>
      </p:sp>
      <p:sp>
        <p:nvSpPr>
          <p:cNvPr id="36877" name="Text Box 1038"/>
          <p:cNvSpPr txBox="1">
            <a:spLocks noChangeArrowheads="1"/>
          </p:cNvSpPr>
          <p:nvPr/>
        </p:nvSpPr>
        <p:spPr bwMode="auto">
          <a:xfrm>
            <a:off x="450850" y="3240088"/>
            <a:ext cx="14636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Bacterial</a:t>
            </a:r>
          </a:p>
          <a:p>
            <a:pPr eaLnBrk="1" hangingPunct="1">
              <a:buFont typeface="Times"/>
              <a:buNone/>
            </a:pPr>
            <a:r>
              <a:rPr lang="en-US" b="1">
                <a:solidFill>
                  <a:srgbClr val="0099B3"/>
                </a:solidFill>
              </a:rPr>
              <a:t>chromosome</a:t>
            </a:r>
            <a:endParaRPr lang="en-US" b="1">
              <a:solidFill>
                <a:srgbClr val="0099B3"/>
              </a:solidFill>
              <a:latin typeface="Times"/>
            </a:endParaRPr>
          </a:p>
        </p:txBody>
      </p:sp>
      <p:sp>
        <p:nvSpPr>
          <p:cNvPr id="36878" name="Line 1039"/>
          <p:cNvSpPr>
            <a:spLocks noChangeShapeType="1"/>
          </p:cNvSpPr>
          <p:nvPr/>
        </p:nvSpPr>
        <p:spPr bwMode="auto">
          <a:xfrm>
            <a:off x="7874000" y="3727450"/>
            <a:ext cx="812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79" name="Line 1040"/>
          <p:cNvSpPr>
            <a:spLocks noChangeShapeType="1"/>
          </p:cNvSpPr>
          <p:nvPr/>
        </p:nvSpPr>
        <p:spPr bwMode="auto">
          <a:xfrm>
            <a:off x="7874000" y="3679825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0" name="Line 1041"/>
          <p:cNvSpPr>
            <a:spLocks noChangeShapeType="1"/>
          </p:cNvSpPr>
          <p:nvPr/>
        </p:nvSpPr>
        <p:spPr bwMode="auto">
          <a:xfrm>
            <a:off x="8689975" y="3679825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1" name="Line 1042"/>
          <p:cNvSpPr>
            <a:spLocks noChangeShapeType="1"/>
          </p:cNvSpPr>
          <p:nvPr/>
        </p:nvSpPr>
        <p:spPr bwMode="auto">
          <a:xfrm flipH="1">
            <a:off x="2263775" y="882650"/>
            <a:ext cx="1200150" cy="1206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2" name="Line 1043"/>
          <p:cNvSpPr>
            <a:spLocks noChangeShapeType="1"/>
          </p:cNvSpPr>
          <p:nvPr/>
        </p:nvSpPr>
        <p:spPr bwMode="auto">
          <a:xfrm flipH="1">
            <a:off x="2422525" y="885825"/>
            <a:ext cx="1041400" cy="3397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3" name="Line 1044"/>
          <p:cNvSpPr>
            <a:spLocks noChangeShapeType="1"/>
          </p:cNvSpPr>
          <p:nvPr/>
        </p:nvSpPr>
        <p:spPr bwMode="auto">
          <a:xfrm flipH="1">
            <a:off x="2873375" y="1397000"/>
            <a:ext cx="977900" cy="11906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4" name="Line 1045"/>
          <p:cNvSpPr>
            <a:spLocks noChangeShapeType="1"/>
          </p:cNvSpPr>
          <p:nvPr/>
        </p:nvSpPr>
        <p:spPr bwMode="auto">
          <a:xfrm flipH="1">
            <a:off x="2978150" y="1930400"/>
            <a:ext cx="1184275" cy="8032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5" name="Line 1046"/>
          <p:cNvSpPr>
            <a:spLocks noChangeShapeType="1"/>
          </p:cNvSpPr>
          <p:nvPr/>
        </p:nvSpPr>
        <p:spPr bwMode="auto">
          <a:xfrm flipH="1">
            <a:off x="3101975" y="2508250"/>
            <a:ext cx="1301750" cy="3333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6" name="Line 1047"/>
          <p:cNvSpPr>
            <a:spLocks noChangeShapeType="1"/>
          </p:cNvSpPr>
          <p:nvPr/>
        </p:nvSpPr>
        <p:spPr bwMode="auto">
          <a:xfrm flipV="1">
            <a:off x="1990725" y="2628900"/>
            <a:ext cx="581025" cy="7397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7" name="Line 1048"/>
          <p:cNvSpPr>
            <a:spLocks noChangeShapeType="1"/>
          </p:cNvSpPr>
          <p:nvPr/>
        </p:nvSpPr>
        <p:spPr bwMode="auto">
          <a:xfrm flipH="1" flipV="1">
            <a:off x="3260725" y="3063875"/>
            <a:ext cx="1374775" cy="1651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8" name="Line 1049"/>
          <p:cNvSpPr>
            <a:spLocks noChangeShapeType="1"/>
          </p:cNvSpPr>
          <p:nvPr/>
        </p:nvSpPr>
        <p:spPr bwMode="auto">
          <a:xfrm flipH="1" flipV="1">
            <a:off x="3378200" y="3311525"/>
            <a:ext cx="1666875" cy="3683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89" name="Line 1050"/>
          <p:cNvSpPr>
            <a:spLocks noChangeShapeType="1"/>
          </p:cNvSpPr>
          <p:nvPr/>
        </p:nvSpPr>
        <p:spPr bwMode="auto">
          <a:xfrm flipH="1">
            <a:off x="4057650" y="4213225"/>
            <a:ext cx="857250" cy="158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0" name="Line 1051"/>
          <p:cNvSpPr>
            <a:spLocks noChangeShapeType="1"/>
          </p:cNvSpPr>
          <p:nvPr/>
        </p:nvSpPr>
        <p:spPr bwMode="auto">
          <a:xfrm flipH="1">
            <a:off x="3800475" y="4213225"/>
            <a:ext cx="1117600" cy="7302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1" name="Line 1052"/>
          <p:cNvSpPr>
            <a:spLocks noChangeShapeType="1"/>
          </p:cNvSpPr>
          <p:nvPr/>
        </p:nvSpPr>
        <p:spPr bwMode="auto">
          <a:xfrm flipV="1">
            <a:off x="6111875" y="3079750"/>
            <a:ext cx="1444625" cy="5746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2" name="Line 1053"/>
          <p:cNvSpPr>
            <a:spLocks noChangeShapeType="1"/>
          </p:cNvSpPr>
          <p:nvPr/>
        </p:nvSpPr>
        <p:spPr bwMode="auto">
          <a:xfrm flipV="1">
            <a:off x="5734050" y="2682875"/>
            <a:ext cx="1622425" cy="577850"/>
          </a:xfrm>
          <a:prstGeom prst="line">
            <a:avLst/>
          </a:prstGeom>
          <a:noFill/>
          <a:ln w="15875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3" name="Line 1054"/>
          <p:cNvSpPr>
            <a:spLocks noChangeShapeType="1"/>
          </p:cNvSpPr>
          <p:nvPr/>
        </p:nvSpPr>
        <p:spPr bwMode="auto">
          <a:xfrm flipV="1">
            <a:off x="5422900" y="2244725"/>
            <a:ext cx="1746250" cy="2413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4" name="Line 1055"/>
          <p:cNvSpPr>
            <a:spLocks noChangeShapeType="1"/>
          </p:cNvSpPr>
          <p:nvPr/>
        </p:nvSpPr>
        <p:spPr bwMode="auto">
          <a:xfrm>
            <a:off x="5508625" y="1946275"/>
            <a:ext cx="1898650" cy="247650"/>
          </a:xfrm>
          <a:prstGeom prst="line">
            <a:avLst/>
          </a:prstGeom>
          <a:noFill/>
          <a:ln w="15875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36895" name="Line 1056"/>
          <p:cNvSpPr>
            <a:spLocks noChangeShapeType="1"/>
          </p:cNvSpPr>
          <p:nvPr/>
        </p:nvSpPr>
        <p:spPr bwMode="auto">
          <a:xfrm>
            <a:off x="5019675" y="1352550"/>
            <a:ext cx="2190750" cy="4032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27013"/>
            <a:ext cx="790892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392238" y="6026150"/>
            <a:ext cx="38433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000" b="1"/>
              <a:t>Dynein “walking”</a:t>
            </a:r>
            <a:endParaRPr lang="en-US" sz="3000"/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1833563" y="190500"/>
            <a:ext cx="25717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/>
              <a:t>Microtubule</a:t>
            </a:r>
          </a:p>
          <a:p>
            <a:pPr eaLnBrk="1" hangingPunct="1"/>
            <a:r>
              <a:rPr lang="en-US" sz="3000" b="1"/>
              <a:t>doublets</a:t>
            </a:r>
            <a:endParaRPr lang="en-US" sz="3000"/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7659688" y="568325"/>
            <a:ext cx="10033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/>
              <a:t>ATP</a:t>
            </a:r>
            <a:endParaRPr lang="en-US" sz="2500"/>
          </a:p>
        </p:txBody>
      </p:sp>
      <p:sp>
        <p:nvSpPr>
          <p:cNvPr id="151558" name="Text Box 7"/>
          <p:cNvSpPr txBox="1">
            <a:spLocks noChangeArrowheads="1"/>
          </p:cNvSpPr>
          <p:nvPr/>
        </p:nvSpPr>
        <p:spPr bwMode="auto">
          <a:xfrm>
            <a:off x="3784600" y="5151438"/>
            <a:ext cx="22637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000" b="1"/>
              <a:t>Dynein arm</a:t>
            </a:r>
            <a:endParaRPr lang="en-US" sz="3000"/>
          </a:p>
        </p:txBody>
      </p:sp>
      <p:sp>
        <p:nvSpPr>
          <p:cNvPr id="151559" name="AutoShape 8"/>
          <p:cNvSpPr>
            <a:spLocks/>
          </p:cNvSpPr>
          <p:nvPr/>
        </p:nvSpPr>
        <p:spPr bwMode="auto">
          <a:xfrm rot="-5414883">
            <a:off x="3013075" y="1208088"/>
            <a:ext cx="220663" cy="655637"/>
          </a:xfrm>
          <a:prstGeom prst="rightBrace">
            <a:avLst>
              <a:gd name="adj1" fmla="val 2476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1560" name="AutoShape 9"/>
          <p:cNvSpPr>
            <a:spLocks/>
          </p:cNvSpPr>
          <p:nvPr/>
        </p:nvSpPr>
        <p:spPr bwMode="auto">
          <a:xfrm rot="-5414883">
            <a:off x="2154238" y="1200150"/>
            <a:ext cx="220662" cy="655638"/>
          </a:xfrm>
          <a:prstGeom prst="rightBrace">
            <a:avLst>
              <a:gd name="adj1" fmla="val 2476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1561" name="Line 10"/>
          <p:cNvSpPr>
            <a:spLocks noChangeShapeType="1"/>
          </p:cNvSpPr>
          <p:nvPr/>
        </p:nvSpPr>
        <p:spPr bwMode="auto">
          <a:xfrm flipV="1">
            <a:off x="2265363" y="1176338"/>
            <a:ext cx="43180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1562" name="Line 11"/>
          <p:cNvSpPr>
            <a:spLocks noChangeShapeType="1"/>
          </p:cNvSpPr>
          <p:nvPr/>
        </p:nvSpPr>
        <p:spPr bwMode="auto">
          <a:xfrm flipH="1" flipV="1">
            <a:off x="2692400" y="1173163"/>
            <a:ext cx="436563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1563" name="Line 12"/>
          <p:cNvSpPr>
            <a:spLocks noChangeShapeType="1"/>
          </p:cNvSpPr>
          <p:nvPr/>
        </p:nvSpPr>
        <p:spPr bwMode="auto">
          <a:xfrm>
            <a:off x="2709863" y="5384800"/>
            <a:ext cx="1003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7013"/>
            <a:ext cx="50292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2563813" y="6210300"/>
            <a:ext cx="20812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 b="1"/>
              <a:t>Wavelike motion</a:t>
            </a:r>
            <a:endParaRPr lang="en-US" sz="1700"/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2224088" y="225425"/>
            <a:ext cx="1746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700" b="1"/>
              <a:t>Cross-linking</a:t>
            </a:r>
          </a:p>
          <a:p>
            <a:pPr eaLnBrk="1" hangingPunct="1"/>
            <a:r>
              <a:rPr lang="en-US" sz="1700" b="1"/>
              <a:t>proteins inside</a:t>
            </a:r>
          </a:p>
          <a:p>
            <a:pPr eaLnBrk="1" hangingPunct="1"/>
            <a:r>
              <a:rPr lang="en-US" sz="1700" b="1"/>
              <a:t>outer doublets</a:t>
            </a:r>
            <a:endParaRPr lang="en-US" sz="1700"/>
          </a:p>
        </p:txBody>
      </p:sp>
      <p:sp>
        <p:nvSpPr>
          <p:cNvPr id="152581" name="Text Box 6"/>
          <p:cNvSpPr txBox="1">
            <a:spLocks noChangeArrowheads="1"/>
          </p:cNvSpPr>
          <p:nvPr/>
        </p:nvSpPr>
        <p:spPr bwMode="auto">
          <a:xfrm>
            <a:off x="6307138" y="631825"/>
            <a:ext cx="10033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ATP</a:t>
            </a:r>
            <a:endParaRPr lang="en-US" sz="1400"/>
          </a:p>
        </p:txBody>
      </p:sp>
      <p:sp>
        <p:nvSpPr>
          <p:cNvPr id="152582" name="Text Box 7"/>
          <p:cNvSpPr txBox="1">
            <a:spLocks noChangeArrowheads="1"/>
          </p:cNvSpPr>
          <p:nvPr/>
        </p:nvSpPr>
        <p:spPr bwMode="auto">
          <a:xfrm>
            <a:off x="3756025" y="2808288"/>
            <a:ext cx="22637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700" b="1"/>
              <a:t>Anchorage</a:t>
            </a:r>
          </a:p>
          <a:p>
            <a:pPr eaLnBrk="1" hangingPunct="1"/>
            <a:r>
              <a:rPr lang="en-US" sz="1700" b="1"/>
              <a:t>in cell</a:t>
            </a:r>
            <a:endParaRPr lang="en-US" sz="1700"/>
          </a:p>
        </p:txBody>
      </p:sp>
      <p:sp>
        <p:nvSpPr>
          <p:cNvPr id="152583" name="Text Box 8"/>
          <p:cNvSpPr txBox="1">
            <a:spLocks noChangeArrowheads="1"/>
          </p:cNvSpPr>
          <p:nvPr/>
        </p:nvSpPr>
        <p:spPr bwMode="auto">
          <a:xfrm>
            <a:off x="2570163" y="3832225"/>
            <a:ext cx="336708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 b="1"/>
              <a:t>Effect of cross-linking proteins</a:t>
            </a:r>
            <a:endParaRPr lang="en-US" sz="1700"/>
          </a:p>
        </p:txBody>
      </p:sp>
      <p:sp>
        <p:nvSpPr>
          <p:cNvPr id="152584" name="Line 9"/>
          <p:cNvSpPr>
            <a:spLocks noChangeShapeType="1"/>
          </p:cNvSpPr>
          <p:nvPr/>
        </p:nvSpPr>
        <p:spPr bwMode="auto">
          <a:xfrm flipV="1">
            <a:off x="3800475" y="3327400"/>
            <a:ext cx="422275" cy="273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2585" name="Line 10"/>
          <p:cNvSpPr>
            <a:spLocks noChangeShapeType="1"/>
          </p:cNvSpPr>
          <p:nvPr/>
        </p:nvSpPr>
        <p:spPr bwMode="auto">
          <a:xfrm>
            <a:off x="2546350" y="1057275"/>
            <a:ext cx="269875" cy="949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7" descr="figure 5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70866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Centrioles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447800"/>
            <a:ext cx="6400800" cy="1295400"/>
          </a:xfrm>
        </p:spPr>
        <p:txBody>
          <a:bodyPr/>
          <a:lstStyle/>
          <a:p>
            <a:pPr eaLnBrk="1" hangingPunct="1"/>
            <a:r>
              <a:rPr lang="en-US" smtClean="0"/>
              <a:t>Pairs of microtubular structures</a:t>
            </a:r>
          </a:p>
          <a:p>
            <a:pPr eaLnBrk="1" hangingPunct="1"/>
            <a:r>
              <a:rPr lang="en-US" smtClean="0"/>
              <a:t>Play a role in cell division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Microfilaments (Actin Filaments)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402138"/>
          </a:xfrm>
        </p:spPr>
        <p:txBody>
          <a:bodyPr/>
          <a:lstStyle/>
          <a:p>
            <a:r>
              <a:rPr lang="en-US" sz="2800" smtClean="0"/>
              <a:t>Microfilaments are solid rods about 7 nm in diameter, built as a twisted double chain of actin subunits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The structural role of microfilaments is to bear tension, resisting pulling forces within the cell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They form a 3D network just inside the plasma membrane to help support the cell’s shape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Bundles of microfilaments make up the core of microvilli of intestinal cells</a:t>
            </a:r>
            <a:endParaRPr lang="en-US" smtClean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27013"/>
            <a:ext cx="526732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4"/>
          <p:cNvSpPr txBox="1">
            <a:spLocks noChangeArrowheads="1"/>
          </p:cNvSpPr>
          <p:nvPr/>
        </p:nvSpPr>
        <p:spPr bwMode="auto">
          <a:xfrm>
            <a:off x="1460500" y="3284538"/>
            <a:ext cx="24288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/>
              <a:t>Microfilaments (actin</a:t>
            </a:r>
          </a:p>
          <a:p>
            <a:pPr eaLnBrk="1" hangingPunct="1"/>
            <a:r>
              <a:rPr lang="en-US" sz="1600" b="1"/>
              <a:t>filaments)</a:t>
            </a:r>
            <a:endParaRPr lang="en-US" sz="1600"/>
          </a:p>
        </p:txBody>
      </p:sp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3003550" y="419100"/>
            <a:ext cx="11144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/>
              <a:t>Microvillus</a:t>
            </a:r>
            <a:endParaRPr lang="en-US" sz="1600"/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1550988" y="1827213"/>
            <a:ext cx="18970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/>
              <a:t>Plasma membrane</a:t>
            </a:r>
            <a:endParaRPr lang="en-US" sz="1600"/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1431925" y="5449888"/>
            <a:ext cx="22018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/>
              <a:t>Intermediate filaments</a:t>
            </a:r>
            <a:endParaRPr lang="en-US" sz="1600"/>
          </a:p>
        </p:txBody>
      </p:sp>
      <p:sp>
        <p:nvSpPr>
          <p:cNvPr id="155655" name="Text Box 8"/>
          <p:cNvSpPr txBox="1">
            <a:spLocks noChangeArrowheads="1"/>
          </p:cNvSpPr>
          <p:nvPr/>
        </p:nvSpPr>
        <p:spPr bwMode="auto">
          <a:xfrm>
            <a:off x="6396038" y="6257925"/>
            <a:ext cx="6508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100" b="1"/>
              <a:t>0.25 µm</a:t>
            </a:r>
            <a:endParaRPr lang="en-US" sz="1100"/>
          </a:p>
        </p:txBody>
      </p:sp>
      <p:sp>
        <p:nvSpPr>
          <p:cNvPr id="155656" name="Line 9"/>
          <p:cNvSpPr>
            <a:spLocks noChangeShapeType="1"/>
          </p:cNvSpPr>
          <p:nvPr/>
        </p:nvSpPr>
        <p:spPr bwMode="auto">
          <a:xfrm flipH="1" flipV="1">
            <a:off x="4105275" y="600075"/>
            <a:ext cx="511175" cy="473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57" name="Line 10"/>
          <p:cNvSpPr>
            <a:spLocks noChangeShapeType="1"/>
          </p:cNvSpPr>
          <p:nvPr/>
        </p:nvSpPr>
        <p:spPr bwMode="auto">
          <a:xfrm flipV="1">
            <a:off x="3384550" y="1743075"/>
            <a:ext cx="1470025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58" name="Line 11"/>
          <p:cNvSpPr>
            <a:spLocks noChangeShapeType="1"/>
          </p:cNvSpPr>
          <p:nvPr/>
        </p:nvSpPr>
        <p:spPr bwMode="auto">
          <a:xfrm flipH="1">
            <a:off x="3546475" y="3060700"/>
            <a:ext cx="1381125" cy="349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59" name="Line 12"/>
          <p:cNvSpPr>
            <a:spLocks noChangeShapeType="1"/>
          </p:cNvSpPr>
          <p:nvPr/>
        </p:nvSpPr>
        <p:spPr bwMode="auto">
          <a:xfrm>
            <a:off x="3543300" y="3409950"/>
            <a:ext cx="1698625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60" name="Line 13"/>
          <p:cNvSpPr>
            <a:spLocks noChangeShapeType="1"/>
          </p:cNvSpPr>
          <p:nvPr/>
        </p:nvSpPr>
        <p:spPr bwMode="auto">
          <a:xfrm flipH="1">
            <a:off x="3632200" y="5222875"/>
            <a:ext cx="1352550" cy="377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61" name="Line 14"/>
          <p:cNvSpPr>
            <a:spLocks noChangeShapeType="1"/>
          </p:cNvSpPr>
          <p:nvPr/>
        </p:nvSpPr>
        <p:spPr bwMode="auto">
          <a:xfrm>
            <a:off x="3629025" y="5603875"/>
            <a:ext cx="1625600" cy="257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62" name="Line 15"/>
          <p:cNvSpPr>
            <a:spLocks noChangeShapeType="1"/>
          </p:cNvSpPr>
          <p:nvPr/>
        </p:nvSpPr>
        <p:spPr bwMode="auto">
          <a:xfrm>
            <a:off x="6191250" y="6254750"/>
            <a:ext cx="949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63" name="Line 16"/>
          <p:cNvSpPr>
            <a:spLocks noChangeShapeType="1"/>
          </p:cNvSpPr>
          <p:nvPr/>
        </p:nvSpPr>
        <p:spPr bwMode="auto">
          <a:xfrm>
            <a:off x="6191250" y="6191250"/>
            <a:ext cx="0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5664" name="Line 17"/>
          <p:cNvSpPr>
            <a:spLocks noChangeShapeType="1"/>
          </p:cNvSpPr>
          <p:nvPr/>
        </p:nvSpPr>
        <p:spPr bwMode="auto">
          <a:xfrm>
            <a:off x="7137400" y="6191250"/>
            <a:ext cx="0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584700"/>
          </a:xfrm>
        </p:spPr>
        <p:txBody>
          <a:bodyPr/>
          <a:lstStyle/>
          <a:p>
            <a:r>
              <a:rPr lang="en-US" sz="2800" smtClean="0"/>
              <a:t>Microfilaments that function in cellular motility contain the protein myosin in addition to actin</a:t>
            </a:r>
          </a:p>
          <a:p>
            <a:r>
              <a:rPr lang="en-US" sz="2800" smtClean="0"/>
              <a:t>In muscle cells, thousands of actin filaments are arranged parallel to one another</a:t>
            </a:r>
          </a:p>
          <a:p>
            <a:r>
              <a:rPr lang="en-US" sz="2800" smtClean="0"/>
              <a:t>Thicker filaments composed of myosin interdigitate with the thinner actin fibers</a:t>
            </a:r>
            <a:endParaRPr lang="en-US" smtClean="0"/>
          </a:p>
          <a:p>
            <a:pPr lvl="1">
              <a:lnSpc>
                <a:spcPct val="96000"/>
              </a:lnSpc>
              <a:spcBef>
                <a:spcPts val="300"/>
              </a:spcBef>
              <a:buFont typeface="Times New Roman" pitchFamily="18" charset="0"/>
              <a:buNone/>
            </a:pPr>
            <a:endParaRPr lang="en-US" smtClean="0">
              <a:latin typeface="Times"/>
            </a:endParaRP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73175"/>
            <a:ext cx="8535987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2354263" y="2070100"/>
            <a:ext cx="20986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/>
              <a:t>Muscle cell</a:t>
            </a:r>
            <a:endParaRPr lang="en-US" sz="2500"/>
          </a:p>
        </p:txBody>
      </p:sp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566738" y="2574925"/>
            <a:ext cx="22542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Actin filament</a:t>
            </a:r>
            <a:endParaRPr lang="en-US"/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522288" y="3625850"/>
            <a:ext cx="25114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Myosin filament</a:t>
            </a:r>
            <a:endParaRPr lang="en-US"/>
          </a:p>
        </p:txBody>
      </p:sp>
      <p:sp>
        <p:nvSpPr>
          <p:cNvPr id="157702" name="Text Box 7"/>
          <p:cNvSpPr txBox="1">
            <a:spLocks noChangeArrowheads="1"/>
          </p:cNvSpPr>
          <p:nvPr/>
        </p:nvSpPr>
        <p:spPr bwMode="auto">
          <a:xfrm>
            <a:off x="1074738" y="4025900"/>
            <a:ext cx="25114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Myosin arm</a:t>
            </a:r>
            <a:endParaRPr lang="en-US"/>
          </a:p>
        </p:txBody>
      </p:sp>
      <p:sp>
        <p:nvSpPr>
          <p:cNvPr id="157703" name="Text Box 8"/>
          <p:cNvSpPr txBox="1">
            <a:spLocks noChangeArrowheads="1"/>
          </p:cNvSpPr>
          <p:nvPr/>
        </p:nvSpPr>
        <p:spPr bwMode="auto">
          <a:xfrm>
            <a:off x="938213" y="5003800"/>
            <a:ext cx="6575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Myosin motors in muscle cell contraction</a:t>
            </a:r>
            <a:endParaRPr lang="en-US"/>
          </a:p>
        </p:txBody>
      </p:sp>
      <p:sp>
        <p:nvSpPr>
          <p:cNvPr id="157704" name="Line 9"/>
          <p:cNvSpPr>
            <a:spLocks noChangeShapeType="1"/>
          </p:cNvSpPr>
          <p:nvPr/>
        </p:nvSpPr>
        <p:spPr bwMode="auto">
          <a:xfrm>
            <a:off x="2663825" y="2797175"/>
            <a:ext cx="546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7705" name="Line 10"/>
          <p:cNvSpPr>
            <a:spLocks noChangeShapeType="1"/>
          </p:cNvSpPr>
          <p:nvPr/>
        </p:nvSpPr>
        <p:spPr bwMode="auto">
          <a:xfrm>
            <a:off x="2857500" y="3841750"/>
            <a:ext cx="34925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7706" name="Line 11"/>
          <p:cNvSpPr>
            <a:spLocks noChangeShapeType="1"/>
          </p:cNvSpPr>
          <p:nvPr/>
        </p:nvSpPr>
        <p:spPr bwMode="auto">
          <a:xfrm flipV="1">
            <a:off x="2860675" y="4029075"/>
            <a:ext cx="466725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2349500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300"/>
              </a:spcBef>
              <a:buFont typeface="Times"/>
              <a:buChar char="•"/>
            </a:pPr>
            <a:r>
              <a:rPr lang="en-US" sz="2800" smtClean="0"/>
              <a:t>Localized contraction brought about by actin and myosin also drives amoeboid movement</a:t>
            </a:r>
          </a:p>
          <a:p>
            <a:pPr>
              <a:lnSpc>
                <a:spcPct val="96000"/>
              </a:lnSpc>
              <a:spcBef>
                <a:spcPts val="300"/>
              </a:spcBef>
              <a:buFont typeface="Times"/>
              <a:buChar char="•"/>
            </a:pPr>
            <a:r>
              <a:rPr lang="en-US" sz="2800" smtClean="0"/>
              <a:t>Pseudopodia (cellular extensions) extend and contract through the reversible assembly and contraction of actin subunits into microfilaments</a:t>
            </a:r>
            <a:endParaRPr lang="en-US" smtClean="0">
              <a:latin typeface="Time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85875"/>
            <a:ext cx="85359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1423988" y="1314450"/>
            <a:ext cx="43656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Cortex (outer cytoplasm):</a:t>
            </a:r>
          </a:p>
          <a:p>
            <a:pPr eaLnBrk="1" hangingPunct="1"/>
            <a:r>
              <a:rPr lang="en-US" sz="2600" b="1"/>
              <a:t>gel with actin network</a:t>
            </a:r>
            <a:endParaRPr lang="en-US" sz="2600"/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1001713" y="4959350"/>
            <a:ext cx="36226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Amoeboid movement</a:t>
            </a:r>
            <a:endParaRPr lang="en-US" sz="2600"/>
          </a:p>
        </p:txBody>
      </p:sp>
      <p:sp>
        <p:nvSpPr>
          <p:cNvPr id="159749" name="Text Box 6"/>
          <p:cNvSpPr txBox="1">
            <a:spLocks noChangeArrowheads="1"/>
          </p:cNvSpPr>
          <p:nvPr/>
        </p:nvSpPr>
        <p:spPr bwMode="auto">
          <a:xfrm>
            <a:off x="1042988" y="2311400"/>
            <a:ext cx="33877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Inner cytoplasm: sol</a:t>
            </a:r>
          </a:p>
          <a:p>
            <a:pPr eaLnBrk="1" hangingPunct="1"/>
            <a:r>
              <a:rPr lang="en-US" sz="2600" b="1"/>
              <a:t>with actin subunits</a:t>
            </a:r>
            <a:endParaRPr lang="en-US" sz="2600"/>
          </a:p>
        </p:txBody>
      </p:sp>
      <p:sp>
        <p:nvSpPr>
          <p:cNvPr id="159750" name="Text Box 7"/>
          <p:cNvSpPr txBox="1">
            <a:spLocks noChangeArrowheads="1"/>
          </p:cNvSpPr>
          <p:nvPr/>
        </p:nvSpPr>
        <p:spPr bwMode="auto">
          <a:xfrm>
            <a:off x="522288" y="3181350"/>
            <a:ext cx="33877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600" b="1"/>
              <a:t>Extending</a:t>
            </a:r>
          </a:p>
          <a:p>
            <a:pPr eaLnBrk="1" hangingPunct="1"/>
            <a:r>
              <a:rPr lang="en-US" sz="2600" b="1"/>
              <a:t>pseudopodium</a:t>
            </a:r>
            <a:endParaRPr lang="en-US" sz="2600"/>
          </a:p>
        </p:txBody>
      </p:sp>
      <p:sp>
        <p:nvSpPr>
          <p:cNvPr id="159751" name="Line 8"/>
          <p:cNvSpPr>
            <a:spLocks noChangeShapeType="1"/>
          </p:cNvSpPr>
          <p:nvPr/>
        </p:nvSpPr>
        <p:spPr bwMode="auto">
          <a:xfrm>
            <a:off x="4327525" y="2540000"/>
            <a:ext cx="844550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59752" name="Line 9"/>
          <p:cNvSpPr>
            <a:spLocks noChangeShapeType="1"/>
          </p:cNvSpPr>
          <p:nvPr/>
        </p:nvSpPr>
        <p:spPr bwMode="auto">
          <a:xfrm>
            <a:off x="5524500" y="1574800"/>
            <a:ext cx="1092200" cy="454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2959100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Cytoplasmic streaming is a circular flow of cytoplasm within cells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This streaming speeds distribution of materials within the cell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In plant cells, actin-myosin interactions and sol-gel transformations drive cytoplasmic streaming</a:t>
            </a:r>
            <a:endParaRPr lang="en-US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000500"/>
          </a:xfrm>
        </p:spPr>
        <p:txBody>
          <a:bodyPr/>
          <a:lstStyle/>
          <a:p>
            <a:pPr>
              <a:buFont typeface="Times"/>
              <a:buChar char="•"/>
            </a:pPr>
            <a:r>
              <a:rPr lang="en-US" sz="2800" smtClean="0"/>
              <a:t>Eukaryotic cells have DNA in a nucleus that is bounded by a membranous nuclear envelope</a:t>
            </a:r>
          </a:p>
          <a:p>
            <a:r>
              <a:rPr lang="en-US" sz="2800" smtClean="0"/>
              <a:t>Eukaryotic cells have membrane-bound organelles</a:t>
            </a:r>
          </a:p>
          <a:p>
            <a:r>
              <a:rPr lang="en-US" sz="2800" smtClean="0"/>
              <a:t>Eukaryotic cells are generally much larger than prokaryotic cells</a:t>
            </a:r>
          </a:p>
          <a:p>
            <a:r>
              <a:rPr lang="en-US" sz="2800" smtClean="0"/>
              <a:t>The logistics of carrying out cellular metabolism sets limits on the size of cells</a:t>
            </a:r>
            <a:endParaRPr lang="en-US" smtClean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65200"/>
            <a:ext cx="853598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 Box 4"/>
          <p:cNvSpPr txBox="1">
            <a:spLocks noChangeArrowheads="1"/>
          </p:cNvSpPr>
          <p:nvPr/>
        </p:nvSpPr>
        <p:spPr bwMode="auto">
          <a:xfrm>
            <a:off x="4170363" y="1012825"/>
            <a:ext cx="26511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500" b="1"/>
              <a:t>Nonmoving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/>
              <a:t>cytoplasm (gel)</a:t>
            </a:r>
            <a:endParaRPr lang="en-US" sz="2500"/>
          </a:p>
        </p:txBody>
      </p:sp>
      <p:sp>
        <p:nvSpPr>
          <p:cNvPr id="161796" name="Text Box 5"/>
          <p:cNvSpPr txBox="1">
            <a:spLocks noChangeArrowheads="1"/>
          </p:cNvSpPr>
          <p:nvPr/>
        </p:nvSpPr>
        <p:spPr bwMode="auto">
          <a:xfrm>
            <a:off x="938213" y="5308600"/>
            <a:ext cx="55594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/>
              <a:t>Cytoplasmic streaming in plant cells</a:t>
            </a:r>
            <a:endParaRPr lang="en-US" sz="2500"/>
          </a:p>
        </p:txBody>
      </p:sp>
      <p:sp>
        <p:nvSpPr>
          <p:cNvPr id="161797" name="Text Box 6"/>
          <p:cNvSpPr txBox="1">
            <a:spLocks noChangeArrowheads="1"/>
          </p:cNvSpPr>
          <p:nvPr/>
        </p:nvSpPr>
        <p:spPr bwMode="auto">
          <a:xfrm>
            <a:off x="7042150" y="1787525"/>
            <a:ext cx="1905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/>
              <a:t>Chloroplast</a:t>
            </a:r>
            <a:endParaRPr lang="en-US" sz="2500"/>
          </a:p>
        </p:txBody>
      </p:sp>
      <p:sp>
        <p:nvSpPr>
          <p:cNvPr id="161798" name="Text Box 7"/>
          <p:cNvSpPr txBox="1">
            <a:spLocks noChangeArrowheads="1"/>
          </p:cNvSpPr>
          <p:nvPr/>
        </p:nvSpPr>
        <p:spPr bwMode="auto">
          <a:xfrm>
            <a:off x="617538" y="2657475"/>
            <a:ext cx="16573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500" b="1"/>
              <a:t>Streaming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/>
              <a:t>cytoplasm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/>
              <a:t>(sol)</a:t>
            </a:r>
          </a:p>
        </p:txBody>
      </p:sp>
      <p:sp>
        <p:nvSpPr>
          <p:cNvPr id="161799" name="Text Box 8"/>
          <p:cNvSpPr txBox="1">
            <a:spLocks noChangeArrowheads="1"/>
          </p:cNvSpPr>
          <p:nvPr/>
        </p:nvSpPr>
        <p:spPr bwMode="auto">
          <a:xfrm>
            <a:off x="7312025" y="4337050"/>
            <a:ext cx="14192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/>
              <a:t>Cell wall</a:t>
            </a:r>
            <a:endParaRPr lang="en-US" sz="2500"/>
          </a:p>
        </p:txBody>
      </p:sp>
      <p:sp>
        <p:nvSpPr>
          <p:cNvPr id="161800" name="Text Box 9"/>
          <p:cNvSpPr txBox="1">
            <a:spLocks noChangeArrowheads="1"/>
          </p:cNvSpPr>
          <p:nvPr/>
        </p:nvSpPr>
        <p:spPr bwMode="auto">
          <a:xfrm>
            <a:off x="563563" y="3911600"/>
            <a:ext cx="22288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500" b="1"/>
              <a:t>Parallel actin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/>
              <a:t>filaments</a:t>
            </a:r>
            <a:endParaRPr lang="en-US" sz="2500"/>
          </a:p>
        </p:txBody>
      </p:sp>
      <p:sp>
        <p:nvSpPr>
          <p:cNvPr id="161801" name="Text Box 10"/>
          <p:cNvSpPr txBox="1">
            <a:spLocks noChangeArrowheads="1"/>
          </p:cNvSpPr>
          <p:nvPr/>
        </p:nvSpPr>
        <p:spPr bwMode="auto">
          <a:xfrm>
            <a:off x="4457700" y="3340100"/>
            <a:ext cx="14192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200" b="1"/>
              <a:t>Vacuole</a:t>
            </a:r>
            <a:endParaRPr lang="en-US" sz="2200"/>
          </a:p>
        </p:txBody>
      </p:sp>
      <p:sp>
        <p:nvSpPr>
          <p:cNvPr id="161802" name="Line 11"/>
          <p:cNvSpPr>
            <a:spLocks noChangeShapeType="1"/>
          </p:cNvSpPr>
          <p:nvPr/>
        </p:nvSpPr>
        <p:spPr bwMode="auto">
          <a:xfrm>
            <a:off x="5089525" y="1730375"/>
            <a:ext cx="0" cy="565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1803" name="Line 12"/>
          <p:cNvSpPr>
            <a:spLocks noChangeShapeType="1"/>
          </p:cNvSpPr>
          <p:nvPr/>
        </p:nvSpPr>
        <p:spPr bwMode="auto">
          <a:xfrm flipV="1">
            <a:off x="6156325" y="2019300"/>
            <a:ext cx="755650" cy="425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1804" name="Line 13"/>
          <p:cNvSpPr>
            <a:spLocks noChangeShapeType="1"/>
          </p:cNvSpPr>
          <p:nvPr/>
        </p:nvSpPr>
        <p:spPr bwMode="auto">
          <a:xfrm>
            <a:off x="6880225" y="4540250"/>
            <a:ext cx="336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1805" name="Line 14"/>
          <p:cNvSpPr>
            <a:spLocks noChangeShapeType="1"/>
          </p:cNvSpPr>
          <p:nvPr/>
        </p:nvSpPr>
        <p:spPr bwMode="auto">
          <a:xfrm flipH="1">
            <a:off x="2584450" y="3952875"/>
            <a:ext cx="822325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1806" name="Line 15"/>
          <p:cNvSpPr>
            <a:spLocks noChangeShapeType="1"/>
          </p:cNvSpPr>
          <p:nvPr/>
        </p:nvSpPr>
        <p:spPr bwMode="auto">
          <a:xfrm>
            <a:off x="2587625" y="4127500"/>
            <a:ext cx="962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61807" name="Line 16"/>
          <p:cNvSpPr>
            <a:spLocks noChangeShapeType="1"/>
          </p:cNvSpPr>
          <p:nvPr/>
        </p:nvSpPr>
        <p:spPr bwMode="auto">
          <a:xfrm>
            <a:off x="2301875" y="2882900"/>
            <a:ext cx="1317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Intermediate Filaments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3144838"/>
          </a:xfrm>
        </p:spPr>
        <p:txBody>
          <a:bodyPr/>
          <a:lstStyle/>
          <a:p>
            <a:r>
              <a:rPr lang="en-US" sz="2800" smtClean="0"/>
              <a:t>Intermediate filaments range in diameter from 8–12 nanometers, larger than microfilaments but smaller than microtubules</a:t>
            </a:r>
          </a:p>
          <a:p>
            <a:r>
              <a:rPr lang="en-US" sz="2800" smtClean="0"/>
              <a:t>They support cell shape and fix organelles in place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Intermediate filaments are more permanent cytoskeleton fixtures than the other two classes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Plasma Membrane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371600"/>
          </a:xfrm>
        </p:spPr>
        <p:txBody>
          <a:bodyPr/>
          <a:lstStyle/>
          <a:p>
            <a:pPr eaLnBrk="1" hangingPunct="1"/>
            <a:r>
              <a:rPr lang="en-US" smtClean="0"/>
              <a:t>Contains cell contents</a:t>
            </a:r>
          </a:p>
          <a:p>
            <a:pPr eaLnBrk="1" hangingPunct="1"/>
            <a:r>
              <a:rPr lang="en-US" smtClean="0"/>
              <a:t>Double layer of phospholipids &amp; proteins</a:t>
            </a:r>
          </a:p>
        </p:txBody>
      </p:sp>
      <p:pic>
        <p:nvPicPr>
          <p:cNvPr id="163844" name="Picture 7" descr="figure 5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41638"/>
            <a:ext cx="5181600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Phospholipids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2819400"/>
          </a:xfrm>
        </p:spPr>
        <p:txBody>
          <a:bodyPr/>
          <a:lstStyle/>
          <a:p>
            <a:pPr eaLnBrk="1" hangingPunct="1"/>
            <a:r>
              <a:rPr lang="en-US" sz="2800" smtClean="0"/>
              <a:t>Polar</a:t>
            </a:r>
          </a:p>
          <a:p>
            <a:pPr lvl="1" eaLnBrk="1" hangingPunct="1"/>
            <a:r>
              <a:rPr lang="en-US" sz="2400" smtClean="0"/>
              <a:t>Hydrophylic head</a:t>
            </a:r>
          </a:p>
          <a:p>
            <a:pPr lvl="1" eaLnBrk="1" hangingPunct="1"/>
            <a:r>
              <a:rPr lang="en-US" sz="2400" smtClean="0"/>
              <a:t>Hydrophobic tail</a:t>
            </a:r>
          </a:p>
          <a:p>
            <a:pPr lvl="1" eaLnBrk="1" hangingPunct="1"/>
            <a:endParaRPr lang="en-US" sz="2400" smtClean="0"/>
          </a:p>
          <a:p>
            <a:pPr eaLnBrk="1" hangingPunct="1"/>
            <a:r>
              <a:rPr lang="en-US" sz="2800" smtClean="0"/>
              <a:t>Interacts with water</a:t>
            </a:r>
          </a:p>
        </p:txBody>
      </p:sp>
      <p:pic>
        <p:nvPicPr>
          <p:cNvPr id="164868" name="Picture 9" descr="figure 5-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71650"/>
            <a:ext cx="4648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Movement Across the Plasma Membrane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few molecules move freely</a:t>
            </a:r>
          </a:p>
          <a:p>
            <a:pPr lvl="1" eaLnBrk="1" hangingPunct="1"/>
            <a:r>
              <a:rPr lang="en-US" smtClean="0"/>
              <a:t>Water, Carbon dioxide, Ammonia, Oxygen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mtClean="0"/>
              <a:t>Carrier proteins transport some molecules</a:t>
            </a:r>
          </a:p>
          <a:p>
            <a:pPr lvl="1" eaLnBrk="1" hangingPunct="1"/>
            <a:r>
              <a:rPr lang="en-US" smtClean="0"/>
              <a:t>Proteins embedded in lipid bilayer</a:t>
            </a:r>
          </a:p>
          <a:p>
            <a:pPr lvl="1" eaLnBrk="1" hangingPunct="1"/>
            <a:r>
              <a:rPr lang="en-US" smtClean="0"/>
              <a:t>Fluid mosaic model – describes fluid nature of a lipid bilayer with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6" descr="figure 5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9413"/>
            <a:ext cx="828675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7" descr="figure 5-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859213"/>
            <a:ext cx="6783387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Membrane Proteins</a:t>
            </a: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6477000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1. Channels or transporters</a:t>
            </a:r>
          </a:p>
          <a:p>
            <a:pPr lvl="1" eaLnBrk="1" hangingPunct="1"/>
            <a:r>
              <a:rPr lang="en-US" smtClean="0"/>
              <a:t>Move molecules in one direction</a:t>
            </a:r>
          </a:p>
          <a:p>
            <a:pPr eaLnBrk="1" hangingPunct="1">
              <a:buFontTx/>
              <a:buNone/>
            </a:pPr>
            <a:r>
              <a:rPr lang="en-US" smtClean="0"/>
              <a:t>2. Receptors </a:t>
            </a:r>
          </a:p>
          <a:p>
            <a:pPr lvl="1" eaLnBrk="1" hangingPunct="1"/>
            <a:r>
              <a:rPr lang="en-US" smtClean="0"/>
              <a:t>Recognize certain chemicals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Membrane Proteins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524000"/>
            <a:ext cx="6477000" cy="236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3. Glycoproteins </a:t>
            </a:r>
          </a:p>
          <a:p>
            <a:pPr lvl="1" eaLnBrk="1" hangingPunct="1"/>
            <a:r>
              <a:rPr lang="en-US" smtClean="0"/>
              <a:t>Identify cell type</a:t>
            </a:r>
          </a:p>
          <a:p>
            <a:pPr eaLnBrk="1" hangingPunct="1">
              <a:buFontTx/>
              <a:buNone/>
            </a:pPr>
            <a:r>
              <a:rPr lang="en-US" smtClean="0"/>
              <a:t>4. Enzymes</a:t>
            </a:r>
            <a:r>
              <a:rPr lang="en-US" sz="2800" smtClean="0"/>
              <a:t> </a:t>
            </a:r>
          </a:p>
          <a:p>
            <a:pPr lvl="1" eaLnBrk="1" hangingPunct="1"/>
            <a:r>
              <a:rPr lang="en-US" smtClean="0"/>
              <a:t>Catalyze production of substances</a:t>
            </a:r>
            <a:r>
              <a:rPr lang="en-US" sz="2400" smtClean="0"/>
              <a:t> </a:t>
            </a:r>
          </a:p>
        </p:txBody>
      </p:sp>
      <p:pic>
        <p:nvPicPr>
          <p:cNvPr id="168964" name="Picture 9" descr="figure 5-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859213"/>
            <a:ext cx="6783387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Molecule Movement &amp; Cells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600200"/>
            <a:ext cx="5486400" cy="4525963"/>
          </a:xfrm>
        </p:spPr>
        <p:txBody>
          <a:bodyPr/>
          <a:lstStyle/>
          <a:p>
            <a:pPr eaLnBrk="1" hangingPunct="1"/>
            <a:r>
              <a:rPr lang="en-US" smtClean="0"/>
              <a:t>Passive Transport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Active Transport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Endocytosis </a:t>
            </a:r>
          </a:p>
          <a:p>
            <a:pPr eaLnBrk="1" hangingPunct="1">
              <a:buFontTx/>
              <a:buNone/>
            </a:pPr>
            <a:r>
              <a:rPr lang="en-US" smtClean="0"/>
              <a:t>   (</a:t>
            </a:r>
            <a:r>
              <a:rPr lang="en-US" sz="2800" smtClean="0"/>
              <a:t>phagocytosis &amp; pinocytosis)</a:t>
            </a:r>
          </a:p>
          <a:p>
            <a:pPr eaLnBrk="1" hangingPunct="1"/>
            <a:r>
              <a:rPr lang="en-US" smtClean="0"/>
              <a:t>Exocytosis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Passive Transport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No energy required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Move due to gradient</a:t>
            </a:r>
          </a:p>
          <a:p>
            <a:pPr lvl="1" eaLnBrk="1" hangingPunct="1"/>
            <a:r>
              <a:rPr lang="en-US" smtClean="0"/>
              <a:t>differences in concentration, pressure, charge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mtClean="0"/>
              <a:t>Move to equalize gradient</a:t>
            </a:r>
          </a:p>
          <a:p>
            <a:pPr lvl="1" eaLnBrk="1" hangingPunct="1"/>
            <a:r>
              <a:rPr lang="en-US" smtClean="0"/>
              <a:t>High moves toward 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Prokaryotic Cell Structure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smtClean="0"/>
              <a:t>Prokaryotic Cells are smaller and simpler in structure than eukaryotic cells.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/>
              <a:t>Typical prokaryotic cell is ________ 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smtClean="0"/>
              <a:t>Prokaryotic cells do NOT have: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/>
              <a:t>Nucleus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/>
              <a:t>Membrane bound organelles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Types of Passive Transport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828800"/>
            <a:ext cx="4191000" cy="3657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1. Diffusion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2. Osmosis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3. Facilitated diffusion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7" descr="figure 5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03475"/>
            <a:ext cx="640080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Diffusion</a:t>
            </a:r>
          </a:p>
        </p:txBody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Molecules move to equalize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Osmosis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Special form of diffusion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Fluid flows from lower solute concentration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Often involves movement of water</a:t>
            </a:r>
          </a:p>
          <a:p>
            <a:pPr lvl="1" eaLnBrk="1" hangingPunct="1"/>
            <a:r>
              <a:rPr lang="en-US" smtClean="0"/>
              <a:t>Into cell</a:t>
            </a:r>
          </a:p>
          <a:p>
            <a:pPr lvl="1" eaLnBrk="1" hangingPunct="1"/>
            <a:r>
              <a:rPr lang="en-US" smtClean="0"/>
              <a:t>Out of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 Differences &amp; Cells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143000"/>
            <a:ext cx="6248400" cy="5486400"/>
          </a:xfrm>
        </p:spPr>
        <p:txBody>
          <a:bodyPr/>
          <a:lstStyle/>
          <a:p>
            <a:pPr eaLnBrk="1" hangingPunct="1"/>
            <a:r>
              <a:rPr lang="en-US" smtClean="0"/>
              <a:t> solvent + solute = solution</a:t>
            </a:r>
          </a:p>
          <a:p>
            <a:pPr eaLnBrk="1" hangingPunct="1"/>
            <a:r>
              <a:rPr lang="en-US" smtClean="0"/>
              <a:t>Hypotonic</a:t>
            </a:r>
          </a:p>
          <a:p>
            <a:pPr lvl="1" eaLnBrk="1" hangingPunct="1"/>
            <a:r>
              <a:rPr lang="en-US" smtClean="0"/>
              <a:t>Solutes in cell more than outside</a:t>
            </a:r>
          </a:p>
          <a:p>
            <a:pPr lvl="1" eaLnBrk="1" hangingPunct="1"/>
            <a:r>
              <a:rPr lang="en-US" smtClean="0"/>
              <a:t>Outside solvent will flow into cell</a:t>
            </a:r>
          </a:p>
          <a:p>
            <a:pPr eaLnBrk="1" hangingPunct="1"/>
            <a:r>
              <a:rPr lang="en-US" smtClean="0"/>
              <a:t>Isotonic</a:t>
            </a:r>
          </a:p>
          <a:p>
            <a:pPr lvl="1" eaLnBrk="1" hangingPunct="1"/>
            <a:r>
              <a:rPr lang="en-US" smtClean="0"/>
              <a:t>Solutes equal inside &amp; out of cell</a:t>
            </a:r>
          </a:p>
          <a:p>
            <a:pPr eaLnBrk="1" hangingPunct="1"/>
            <a:r>
              <a:rPr lang="en-US" smtClean="0"/>
              <a:t>Hypertonic</a:t>
            </a:r>
          </a:p>
          <a:p>
            <a:pPr lvl="1" eaLnBrk="1" hangingPunct="1"/>
            <a:r>
              <a:rPr lang="en-US" smtClean="0"/>
              <a:t>Solutes greater outside cell</a:t>
            </a:r>
          </a:p>
          <a:p>
            <a:pPr lvl="1" eaLnBrk="1" hangingPunct="1"/>
            <a:r>
              <a:rPr lang="en-US" smtClean="0"/>
              <a:t>Fluid will flow out of cell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6" descr="figure 5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617663"/>
            <a:ext cx="8535987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Facilitated Diffusion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Differentially permeable membrane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Channels (are specific) help molecule or ions enter or leave the cell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Channels usually are transport proteins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   (aquaporins facilitate the movement of water)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No energy is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7" descr="figure 5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65532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Process of Facilitated Transport</a:t>
            </a:r>
          </a:p>
        </p:txBody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6934200" cy="1981200"/>
          </a:xfrm>
        </p:spPr>
        <p:txBody>
          <a:bodyPr/>
          <a:lstStyle/>
          <a:p>
            <a:pPr eaLnBrk="1" hangingPunct="1"/>
            <a:r>
              <a:rPr lang="en-US" smtClean="0"/>
              <a:t>Protein binds with molecule</a:t>
            </a:r>
          </a:p>
          <a:p>
            <a:pPr eaLnBrk="1" hangingPunct="1"/>
            <a:r>
              <a:rPr lang="en-US" smtClean="0"/>
              <a:t>Shape of protein changes</a:t>
            </a:r>
          </a:p>
          <a:p>
            <a:pPr eaLnBrk="1" hangingPunct="1"/>
            <a:r>
              <a:rPr lang="en-US" smtClean="0"/>
              <a:t>Molecule moves across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7" descr="figure 5-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68675"/>
            <a:ext cx="5410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Active Transport</a:t>
            </a:r>
          </a:p>
        </p:txBody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162800" cy="1981200"/>
          </a:xfrm>
        </p:spPr>
        <p:txBody>
          <a:bodyPr/>
          <a:lstStyle/>
          <a:p>
            <a:pPr eaLnBrk="1" hangingPunct="1"/>
            <a:r>
              <a:rPr lang="en-US" smtClean="0"/>
              <a:t>Molecular movement</a:t>
            </a:r>
          </a:p>
          <a:p>
            <a:pPr eaLnBrk="1" hangingPunct="1"/>
            <a:r>
              <a:rPr lang="en-US" smtClean="0"/>
              <a:t>Requires energy (against gradient)</a:t>
            </a:r>
          </a:p>
          <a:p>
            <a:pPr eaLnBrk="1" hangingPunct="1"/>
            <a:r>
              <a:rPr lang="en-US" smtClean="0"/>
              <a:t>Example is sodium-potassium pump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Endocytosis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798638"/>
            <a:ext cx="5562600" cy="4525962"/>
          </a:xfrm>
        </p:spPr>
        <p:txBody>
          <a:bodyPr/>
          <a:lstStyle/>
          <a:p>
            <a:pPr eaLnBrk="1" hangingPunct="1"/>
            <a:r>
              <a:rPr lang="en-US" smtClean="0"/>
              <a:t>Movement of large material</a:t>
            </a:r>
          </a:p>
          <a:p>
            <a:pPr lvl="1" eaLnBrk="1" hangingPunct="1"/>
            <a:r>
              <a:rPr lang="en-US" smtClean="0"/>
              <a:t>Particles</a:t>
            </a:r>
          </a:p>
          <a:p>
            <a:pPr lvl="1" eaLnBrk="1" hangingPunct="1"/>
            <a:r>
              <a:rPr lang="en-US" smtClean="0"/>
              <a:t>Organisms </a:t>
            </a:r>
          </a:p>
          <a:p>
            <a:pPr lvl="1" eaLnBrk="1" hangingPunct="1"/>
            <a:r>
              <a:rPr lang="en-US" smtClean="0"/>
              <a:t>Large molecules</a:t>
            </a:r>
          </a:p>
          <a:p>
            <a:pPr eaLnBrk="1" hangingPunct="1"/>
            <a:r>
              <a:rPr lang="en-US" smtClean="0"/>
              <a:t>Movement is into cells</a:t>
            </a:r>
          </a:p>
          <a:p>
            <a:pPr eaLnBrk="1" hangingPunct="1"/>
            <a:r>
              <a:rPr lang="en-US" smtClean="0"/>
              <a:t> Types of endocytosis</a:t>
            </a:r>
          </a:p>
          <a:p>
            <a:pPr lvl="1" eaLnBrk="1" hangingPunct="1"/>
            <a:r>
              <a:rPr lang="en-US" smtClean="0"/>
              <a:t> bulk-phase (nonspecific)</a:t>
            </a:r>
          </a:p>
          <a:p>
            <a:pPr lvl="1" eaLnBrk="1" hangingPunct="1"/>
            <a:r>
              <a:rPr lang="en-US" smtClean="0"/>
              <a:t> receptor-mediated (specific)</a:t>
            </a:r>
          </a:p>
          <a:p>
            <a:pPr lvl="2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Process of Endocytosis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467600" cy="1828800"/>
          </a:xfrm>
        </p:spPr>
        <p:txBody>
          <a:bodyPr/>
          <a:lstStyle/>
          <a:p>
            <a:pPr eaLnBrk="1" hangingPunct="1"/>
            <a:r>
              <a:rPr lang="en-US" smtClean="0"/>
              <a:t>Plasma membrane surrounds material</a:t>
            </a:r>
          </a:p>
          <a:p>
            <a:pPr eaLnBrk="1" hangingPunct="1"/>
            <a:r>
              <a:rPr lang="en-US" smtClean="0"/>
              <a:t>Edges of membrane meet</a:t>
            </a:r>
          </a:p>
          <a:p>
            <a:pPr eaLnBrk="1" hangingPunct="1"/>
            <a:r>
              <a:rPr lang="en-US" smtClean="0"/>
              <a:t>Membranes fuse to form vesicle</a:t>
            </a:r>
          </a:p>
        </p:txBody>
      </p:sp>
      <p:pic>
        <p:nvPicPr>
          <p:cNvPr id="181252" name="Picture 7" descr="figure 5-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79788"/>
            <a:ext cx="37544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8" descr="figure 5-2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82963"/>
            <a:ext cx="37338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figure 5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53340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Prokaryotic Cells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696200" cy="1981200"/>
          </a:xfrm>
        </p:spPr>
        <p:txBody>
          <a:bodyPr/>
          <a:lstStyle/>
          <a:p>
            <a:pPr eaLnBrk="1" hangingPunct="1"/>
            <a:r>
              <a:rPr lang="en-US" smtClean="0"/>
              <a:t>No membrane bound nucleus</a:t>
            </a:r>
          </a:p>
          <a:p>
            <a:pPr eaLnBrk="1" hangingPunct="1"/>
            <a:r>
              <a:rPr lang="en-US" smtClean="0"/>
              <a:t>Nucleoid = region of DNA concentration</a:t>
            </a:r>
          </a:p>
          <a:p>
            <a:pPr eaLnBrk="1" hangingPunct="1"/>
            <a:r>
              <a:rPr lang="en-US" smtClean="0"/>
              <a:t>Organelles not bound by membranes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Forms of Endocytosis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5410200" cy="1295400"/>
          </a:xfrm>
        </p:spPr>
        <p:txBody>
          <a:bodyPr/>
          <a:lstStyle/>
          <a:p>
            <a:pPr eaLnBrk="1" hangingPunct="1"/>
            <a:r>
              <a:rPr lang="en-US" smtClean="0"/>
              <a:t>Phagocytosis – cell eating</a:t>
            </a:r>
          </a:p>
          <a:p>
            <a:pPr eaLnBrk="1" hangingPunct="1"/>
            <a:r>
              <a:rPr lang="en-US" smtClean="0"/>
              <a:t>Pinocytosis – cell drinking</a:t>
            </a:r>
          </a:p>
        </p:txBody>
      </p:sp>
      <p:pic>
        <p:nvPicPr>
          <p:cNvPr id="182276" name="Picture 7" descr="figure 5-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79788"/>
            <a:ext cx="37544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8" descr="figure 5-2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82963"/>
            <a:ext cx="37338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Exocytosis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5181600" cy="1447800"/>
          </a:xfrm>
        </p:spPr>
        <p:txBody>
          <a:bodyPr/>
          <a:lstStyle/>
          <a:p>
            <a:pPr eaLnBrk="1" hangingPunct="1"/>
            <a:r>
              <a:rPr lang="en-US" smtClean="0"/>
              <a:t>Reverse of endocytosis</a:t>
            </a:r>
          </a:p>
          <a:p>
            <a:pPr eaLnBrk="1" hangingPunct="1"/>
            <a:r>
              <a:rPr lang="en-US" smtClean="0"/>
              <a:t>Cell discharges material</a:t>
            </a:r>
          </a:p>
        </p:txBody>
      </p:sp>
      <p:pic>
        <p:nvPicPr>
          <p:cNvPr id="183300" name="Picture 7" descr="figure 5-2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9738"/>
            <a:ext cx="375920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8" descr="figure 5-28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25225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Exocytosis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5791200" cy="1828800"/>
          </a:xfrm>
        </p:spPr>
        <p:txBody>
          <a:bodyPr/>
          <a:lstStyle/>
          <a:p>
            <a:pPr eaLnBrk="1" hangingPunct="1"/>
            <a:r>
              <a:rPr lang="en-US" smtClean="0"/>
              <a:t>Vesicle moves to cell surface</a:t>
            </a:r>
          </a:p>
          <a:p>
            <a:pPr eaLnBrk="1" hangingPunct="1"/>
            <a:r>
              <a:rPr lang="en-US" smtClean="0"/>
              <a:t>Membrane of vesicle fuses </a:t>
            </a:r>
          </a:p>
          <a:p>
            <a:pPr eaLnBrk="1" hangingPunct="1"/>
            <a:r>
              <a:rPr lang="en-US" smtClean="0"/>
              <a:t>Materials expelled </a:t>
            </a:r>
          </a:p>
        </p:txBody>
      </p:sp>
      <p:pic>
        <p:nvPicPr>
          <p:cNvPr id="184324" name="Picture 7" descr="figure 5-2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7413"/>
            <a:ext cx="352425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8" descr="figure 5-28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2365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Walls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pPr eaLnBrk="1" hangingPunct="1"/>
            <a:r>
              <a:rPr lang="en-US" smtClean="0"/>
              <a:t>Found in plants, fungi, &amp; many protists</a:t>
            </a:r>
          </a:p>
          <a:p>
            <a:pPr eaLnBrk="1" hangingPunct="1"/>
            <a:r>
              <a:rPr lang="en-US" smtClean="0"/>
              <a:t>Surrounds plasma membrane</a:t>
            </a:r>
          </a:p>
        </p:txBody>
      </p:sp>
      <p:pic>
        <p:nvPicPr>
          <p:cNvPr id="185348" name="Picture 7" descr="figure 5-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71800"/>
            <a:ext cx="42672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Wall Differences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447800"/>
            <a:ext cx="5181600" cy="1219200"/>
          </a:xfrm>
        </p:spPr>
        <p:txBody>
          <a:bodyPr/>
          <a:lstStyle/>
          <a:p>
            <a:pPr eaLnBrk="1" hangingPunct="1"/>
            <a:r>
              <a:rPr lang="en-US" smtClean="0"/>
              <a:t>Plants – mostly cellulose</a:t>
            </a:r>
          </a:p>
          <a:p>
            <a:pPr eaLnBrk="1" hangingPunct="1"/>
            <a:r>
              <a:rPr lang="en-US" smtClean="0"/>
              <a:t>Fungi – contain chitin</a:t>
            </a:r>
          </a:p>
        </p:txBody>
      </p:sp>
      <p:pic>
        <p:nvPicPr>
          <p:cNvPr id="186372" name="Picture 8" descr="figure 5-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71800"/>
            <a:ext cx="42672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Wall</a:t>
            </a:r>
          </a:p>
        </p:txBody>
      </p:sp>
      <p:sp>
        <p:nvSpPr>
          <p:cNvPr id="1873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 – provides structure and protection</a:t>
            </a:r>
          </a:p>
          <a:p>
            <a:pPr lvl="1" eaLnBrk="1" hangingPunct="1"/>
            <a:r>
              <a:rPr lang="en-US" smtClean="0"/>
              <a:t>Never found in animal cells</a:t>
            </a:r>
          </a:p>
          <a:p>
            <a:pPr lvl="1" eaLnBrk="1" hangingPunct="1"/>
            <a:r>
              <a:rPr lang="en-US" smtClean="0"/>
              <a:t>Present in plant, bacterial, fungus, and protists (some)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Wall</a:t>
            </a:r>
          </a:p>
        </p:txBody>
      </p:sp>
      <p:sp>
        <p:nvSpPr>
          <p:cNvPr id="18841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Structure</a:t>
            </a:r>
          </a:p>
          <a:p>
            <a:pPr lvl="1" eaLnBrk="1" hangingPunct="1"/>
            <a:r>
              <a:rPr lang="en-US" smtClean="0"/>
              <a:t>Made of cellulose and other polysaccharides</a:t>
            </a:r>
          </a:p>
          <a:p>
            <a:pPr lvl="2" eaLnBrk="1" hangingPunct="1"/>
            <a:r>
              <a:rPr lang="en-US" smtClean="0"/>
              <a:t>May be reinforced by pectin and lignin</a:t>
            </a:r>
          </a:p>
          <a:p>
            <a:pPr lvl="1" eaLnBrk="1" hangingPunct="1"/>
            <a:r>
              <a:rPr lang="en-US" smtClean="0"/>
              <a:t>Permeable 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831850"/>
          </a:xfrm>
        </p:spPr>
        <p:txBody>
          <a:bodyPr/>
          <a:lstStyle/>
          <a:p>
            <a:pPr indent="6350"/>
            <a:r>
              <a:rPr lang="en-US" sz="2700" smtClean="0"/>
              <a:t>Extracellular components and connections between cells help coordinate cellular activities</a:t>
            </a:r>
            <a:endParaRPr lang="en-US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3851275"/>
          </a:xfrm>
        </p:spPr>
        <p:txBody>
          <a:bodyPr/>
          <a:lstStyle/>
          <a:p>
            <a:r>
              <a:rPr lang="en-US" sz="2800" smtClean="0"/>
              <a:t>Most cells synthesize and secrete materials that are external to the plasma membrane</a:t>
            </a:r>
          </a:p>
          <a:p>
            <a:r>
              <a:rPr lang="en-US" sz="2800" smtClean="0"/>
              <a:t>These extracellular structures include:</a:t>
            </a:r>
          </a:p>
          <a:p>
            <a:pPr lvl="1"/>
            <a:r>
              <a:rPr lang="en-US" smtClean="0"/>
              <a:t> Cell walls of plants</a:t>
            </a:r>
          </a:p>
          <a:p>
            <a:pPr lvl="1"/>
            <a:r>
              <a:rPr lang="en-US" smtClean="0"/>
              <a:t>The  extracellular matrix (ECM) of animal cells</a:t>
            </a:r>
          </a:p>
          <a:p>
            <a:pPr lvl="1"/>
            <a:r>
              <a:rPr lang="en-US" smtClean="0"/>
              <a:t>Intercellular junctions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 Walls of Plants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00188"/>
            <a:ext cx="8534400" cy="3295650"/>
          </a:xfrm>
        </p:spPr>
        <p:txBody>
          <a:bodyPr/>
          <a:lstStyle/>
          <a:p>
            <a:r>
              <a:rPr lang="en-US" sz="2800" smtClean="0"/>
              <a:t>The cell wall is an extracellular structure that distinguishes plant cells from animal cells</a:t>
            </a:r>
          </a:p>
          <a:p>
            <a:r>
              <a:rPr lang="en-US" sz="2800" smtClean="0"/>
              <a:t>The cell wall protects the plant cell, maintains its shape, and prevents excessive uptake of water</a:t>
            </a:r>
          </a:p>
          <a:p>
            <a:r>
              <a:rPr lang="en-US" sz="2800" smtClean="0"/>
              <a:t>Plant cell walls are made of cellulose fibers embedded in other polysaccharides and protein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 Walls of Plants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9388"/>
            <a:ext cx="8534400" cy="54086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Plant cell walls may have multiple layers: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Primary cell wall: relatively thin and flexible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Middle lamella: thin layer between primary walls of adjacent cells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Secondary cell wall (in some cells): added between the plasma membrane and the primary cell wall</a:t>
            </a:r>
          </a:p>
          <a:p>
            <a:pPr>
              <a:lnSpc>
                <a:spcPct val="90000"/>
              </a:lnSpc>
              <a:buFont typeface="Times"/>
              <a:buChar char="•"/>
            </a:pPr>
            <a:r>
              <a:rPr lang="en-US" sz="2800" smtClean="0"/>
              <a:t>Plasmodesmata are channels between adjacent plant cells</a:t>
            </a:r>
            <a:endParaRPr lang="en-US" smtClean="0"/>
          </a:p>
          <a:p>
            <a:pPr lvl="1"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214438"/>
            <a:ext cx="5368925" cy="47069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227013"/>
            <a:ext cx="5487987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4856163" y="327025"/>
            <a:ext cx="6826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Central</a:t>
            </a:r>
          </a:p>
          <a:p>
            <a:pPr eaLnBrk="1" hangingPunct="1"/>
            <a:r>
              <a:rPr lang="en-US" sz="1300" b="1"/>
              <a:t>vacuole </a:t>
            </a:r>
          </a:p>
          <a:p>
            <a:pPr eaLnBrk="1" hangingPunct="1"/>
            <a:r>
              <a:rPr lang="en-US" sz="1300" b="1"/>
              <a:t>of cell</a:t>
            </a:r>
            <a:endParaRPr lang="en-US" sz="1300"/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6421438" y="447675"/>
            <a:ext cx="993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Plasma</a:t>
            </a:r>
          </a:p>
          <a:p>
            <a:pPr eaLnBrk="1" hangingPunct="1"/>
            <a:r>
              <a:rPr lang="en-US" sz="1300" b="1"/>
              <a:t>membrane</a:t>
            </a:r>
            <a:endParaRPr lang="en-US" sz="1300"/>
          </a:p>
        </p:txBody>
      </p:sp>
      <p:sp>
        <p:nvSpPr>
          <p:cNvPr id="192517" name="Text Box 6"/>
          <p:cNvSpPr txBox="1">
            <a:spLocks noChangeArrowheads="1"/>
          </p:cNvSpPr>
          <p:nvPr/>
        </p:nvSpPr>
        <p:spPr bwMode="auto">
          <a:xfrm>
            <a:off x="6418263" y="863600"/>
            <a:ext cx="993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Secondary</a:t>
            </a:r>
          </a:p>
          <a:p>
            <a:pPr eaLnBrk="1" hangingPunct="1"/>
            <a:r>
              <a:rPr lang="en-US" sz="1300" b="1"/>
              <a:t>cell wall</a:t>
            </a:r>
            <a:endParaRPr lang="en-US" sz="1300"/>
          </a:p>
        </p:txBody>
      </p:sp>
      <p:sp>
        <p:nvSpPr>
          <p:cNvPr id="192518" name="Text Box 7"/>
          <p:cNvSpPr txBox="1">
            <a:spLocks noChangeArrowheads="1"/>
          </p:cNvSpPr>
          <p:nvPr/>
        </p:nvSpPr>
        <p:spPr bwMode="auto">
          <a:xfrm>
            <a:off x="6421438" y="1450975"/>
            <a:ext cx="993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Primary</a:t>
            </a:r>
          </a:p>
          <a:p>
            <a:pPr eaLnBrk="1" hangingPunct="1"/>
            <a:r>
              <a:rPr lang="en-US" sz="1300" b="1"/>
              <a:t>cell wall</a:t>
            </a:r>
            <a:endParaRPr lang="en-US" sz="1300"/>
          </a:p>
        </p:txBody>
      </p:sp>
      <p:sp>
        <p:nvSpPr>
          <p:cNvPr id="192519" name="Text Box 8"/>
          <p:cNvSpPr txBox="1">
            <a:spLocks noChangeArrowheads="1"/>
          </p:cNvSpPr>
          <p:nvPr/>
        </p:nvSpPr>
        <p:spPr bwMode="auto">
          <a:xfrm>
            <a:off x="6424613" y="2190750"/>
            <a:ext cx="993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Middle</a:t>
            </a:r>
          </a:p>
          <a:p>
            <a:pPr eaLnBrk="1" hangingPunct="1"/>
            <a:r>
              <a:rPr lang="en-US" sz="1300" b="1"/>
              <a:t>lamella</a:t>
            </a:r>
            <a:endParaRPr lang="en-US" sz="1300"/>
          </a:p>
        </p:txBody>
      </p:sp>
      <p:sp>
        <p:nvSpPr>
          <p:cNvPr id="192520" name="Text Box 9"/>
          <p:cNvSpPr txBox="1">
            <a:spLocks noChangeArrowheads="1"/>
          </p:cNvSpPr>
          <p:nvPr/>
        </p:nvSpPr>
        <p:spPr bwMode="auto">
          <a:xfrm>
            <a:off x="5824538" y="3394075"/>
            <a:ext cx="444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1 µm</a:t>
            </a:r>
            <a:endParaRPr lang="en-US" sz="1300"/>
          </a:p>
        </p:txBody>
      </p:sp>
      <p:sp>
        <p:nvSpPr>
          <p:cNvPr id="192521" name="Text Box 10"/>
          <p:cNvSpPr txBox="1">
            <a:spLocks noChangeArrowheads="1"/>
          </p:cNvSpPr>
          <p:nvPr/>
        </p:nvSpPr>
        <p:spPr bwMode="auto">
          <a:xfrm>
            <a:off x="3440113" y="2108200"/>
            <a:ext cx="6826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Central</a:t>
            </a:r>
          </a:p>
          <a:p>
            <a:pPr eaLnBrk="1" hangingPunct="1"/>
            <a:r>
              <a:rPr lang="en-US" sz="1300" b="1"/>
              <a:t>vacuole </a:t>
            </a:r>
          </a:p>
          <a:p>
            <a:pPr eaLnBrk="1" hangingPunct="1"/>
            <a:r>
              <a:rPr lang="en-US" sz="1300" b="1"/>
              <a:t>of cell</a:t>
            </a:r>
            <a:endParaRPr lang="en-US" sz="1300"/>
          </a:p>
        </p:txBody>
      </p:sp>
      <p:sp>
        <p:nvSpPr>
          <p:cNvPr id="192522" name="Text Box 11"/>
          <p:cNvSpPr txBox="1">
            <a:spLocks noChangeArrowheads="1"/>
          </p:cNvSpPr>
          <p:nvPr/>
        </p:nvSpPr>
        <p:spPr bwMode="auto">
          <a:xfrm>
            <a:off x="4049713" y="3768725"/>
            <a:ext cx="1298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Central vacuole</a:t>
            </a:r>
          </a:p>
        </p:txBody>
      </p:sp>
      <p:sp>
        <p:nvSpPr>
          <p:cNvPr id="192523" name="Text Box 12"/>
          <p:cNvSpPr txBox="1">
            <a:spLocks noChangeArrowheads="1"/>
          </p:cNvSpPr>
          <p:nvPr/>
        </p:nvSpPr>
        <p:spPr bwMode="auto">
          <a:xfrm>
            <a:off x="5307013" y="3990975"/>
            <a:ext cx="6572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Cytosol</a:t>
            </a:r>
          </a:p>
        </p:txBody>
      </p:sp>
      <p:sp>
        <p:nvSpPr>
          <p:cNvPr id="192524" name="Text Box 13"/>
          <p:cNvSpPr txBox="1">
            <a:spLocks noChangeArrowheads="1"/>
          </p:cNvSpPr>
          <p:nvPr/>
        </p:nvSpPr>
        <p:spPr bwMode="auto">
          <a:xfrm>
            <a:off x="5307013" y="4359275"/>
            <a:ext cx="15113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Plasma membrane</a:t>
            </a:r>
          </a:p>
        </p:txBody>
      </p:sp>
      <p:sp>
        <p:nvSpPr>
          <p:cNvPr id="192525" name="Text Box 14"/>
          <p:cNvSpPr txBox="1">
            <a:spLocks noChangeArrowheads="1"/>
          </p:cNvSpPr>
          <p:nvPr/>
        </p:nvSpPr>
        <p:spPr bwMode="auto">
          <a:xfrm>
            <a:off x="5303838" y="4876800"/>
            <a:ext cx="15113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Plant cell walls</a:t>
            </a:r>
          </a:p>
        </p:txBody>
      </p:sp>
      <p:sp>
        <p:nvSpPr>
          <p:cNvPr id="192526" name="Text Box 15"/>
          <p:cNvSpPr txBox="1">
            <a:spLocks noChangeArrowheads="1"/>
          </p:cNvSpPr>
          <p:nvPr/>
        </p:nvSpPr>
        <p:spPr bwMode="auto">
          <a:xfrm>
            <a:off x="3490913" y="6248400"/>
            <a:ext cx="15113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Plasmodesmata</a:t>
            </a:r>
          </a:p>
        </p:txBody>
      </p:sp>
      <p:sp>
        <p:nvSpPr>
          <p:cNvPr id="192527" name="Line 16"/>
          <p:cNvSpPr>
            <a:spLocks noChangeShapeType="1"/>
          </p:cNvSpPr>
          <p:nvPr/>
        </p:nvSpPr>
        <p:spPr bwMode="auto">
          <a:xfrm>
            <a:off x="2397125" y="5245100"/>
            <a:ext cx="1079500" cy="1098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28" name="Line 17"/>
          <p:cNvSpPr>
            <a:spLocks noChangeShapeType="1"/>
          </p:cNvSpPr>
          <p:nvPr/>
        </p:nvSpPr>
        <p:spPr bwMode="auto">
          <a:xfrm flipH="1" flipV="1">
            <a:off x="2768600" y="5232400"/>
            <a:ext cx="708025" cy="1117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29" name="Line 18"/>
          <p:cNvSpPr>
            <a:spLocks noChangeShapeType="1"/>
          </p:cNvSpPr>
          <p:nvPr/>
        </p:nvSpPr>
        <p:spPr bwMode="auto">
          <a:xfrm>
            <a:off x="4432300" y="4813300"/>
            <a:ext cx="863600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0" name="Line 19"/>
          <p:cNvSpPr>
            <a:spLocks noChangeShapeType="1"/>
          </p:cNvSpPr>
          <p:nvPr/>
        </p:nvSpPr>
        <p:spPr bwMode="auto">
          <a:xfrm>
            <a:off x="4445000" y="4724400"/>
            <a:ext cx="854075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1" name="Line 20"/>
          <p:cNvSpPr>
            <a:spLocks noChangeShapeType="1"/>
          </p:cNvSpPr>
          <p:nvPr/>
        </p:nvSpPr>
        <p:spPr bwMode="auto">
          <a:xfrm flipV="1">
            <a:off x="4610100" y="4460875"/>
            <a:ext cx="682625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2" name="Line 21"/>
          <p:cNvSpPr>
            <a:spLocks noChangeShapeType="1"/>
          </p:cNvSpPr>
          <p:nvPr/>
        </p:nvSpPr>
        <p:spPr bwMode="auto">
          <a:xfrm flipV="1">
            <a:off x="4654550" y="4092575"/>
            <a:ext cx="625475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3" name="Line 22"/>
          <p:cNvSpPr>
            <a:spLocks noChangeShapeType="1"/>
          </p:cNvSpPr>
          <p:nvPr/>
        </p:nvSpPr>
        <p:spPr bwMode="auto">
          <a:xfrm flipV="1">
            <a:off x="3835400" y="3873500"/>
            <a:ext cx="19050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4" name="Line 23"/>
          <p:cNvSpPr>
            <a:spLocks noChangeShapeType="1"/>
          </p:cNvSpPr>
          <p:nvPr/>
        </p:nvSpPr>
        <p:spPr bwMode="auto">
          <a:xfrm>
            <a:off x="5870575" y="3330575"/>
            <a:ext cx="311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5" name="Line 24"/>
          <p:cNvSpPr>
            <a:spLocks noChangeShapeType="1"/>
          </p:cNvSpPr>
          <p:nvPr/>
        </p:nvSpPr>
        <p:spPr bwMode="auto">
          <a:xfrm>
            <a:off x="5873750" y="3270250"/>
            <a:ext cx="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6" name="Line 25"/>
          <p:cNvSpPr>
            <a:spLocks noChangeShapeType="1"/>
          </p:cNvSpPr>
          <p:nvPr/>
        </p:nvSpPr>
        <p:spPr bwMode="auto">
          <a:xfrm>
            <a:off x="6181725" y="3273425"/>
            <a:ext cx="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7" name="Line 26"/>
          <p:cNvSpPr>
            <a:spLocks noChangeShapeType="1"/>
          </p:cNvSpPr>
          <p:nvPr/>
        </p:nvSpPr>
        <p:spPr bwMode="auto">
          <a:xfrm flipV="1">
            <a:off x="5222875" y="2295525"/>
            <a:ext cx="1174750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8" name="Line 27"/>
          <p:cNvSpPr>
            <a:spLocks noChangeShapeType="1"/>
          </p:cNvSpPr>
          <p:nvPr/>
        </p:nvSpPr>
        <p:spPr bwMode="auto">
          <a:xfrm flipV="1">
            <a:off x="5076825" y="1546225"/>
            <a:ext cx="130810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39" name="Line 28"/>
          <p:cNvSpPr>
            <a:spLocks noChangeShapeType="1"/>
          </p:cNvSpPr>
          <p:nvPr/>
        </p:nvSpPr>
        <p:spPr bwMode="auto">
          <a:xfrm flipV="1">
            <a:off x="4867275" y="542925"/>
            <a:ext cx="1530350" cy="688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2540" name="Line 29"/>
          <p:cNvSpPr>
            <a:spLocks noChangeShapeType="1"/>
          </p:cNvSpPr>
          <p:nvPr/>
        </p:nvSpPr>
        <p:spPr bwMode="auto">
          <a:xfrm flipV="1">
            <a:off x="4841875" y="974725"/>
            <a:ext cx="1543050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Plant Cell TEM</a:t>
            </a:r>
          </a:p>
        </p:txBody>
      </p:sp>
      <p:pic>
        <p:nvPicPr>
          <p:cNvPr id="193539" name="Picture 3" descr="plasti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0"/>
            <a:ext cx="9144000" cy="5938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Typical Plant Cell</a:t>
            </a: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1981200" y="1905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pic>
        <p:nvPicPr>
          <p:cNvPr id="194564" name="Picture 4" descr="plant ce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Extracellular Matrix (ECM) of Animal Cells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5002213"/>
          </a:xfrm>
        </p:spPr>
        <p:txBody>
          <a:bodyPr/>
          <a:lstStyle/>
          <a:p>
            <a:r>
              <a:rPr lang="en-US" sz="2800" smtClean="0"/>
              <a:t>Animal cells lack cell walls but are covered by an elaborate extracellular matrix (ECM)</a:t>
            </a:r>
          </a:p>
          <a:p>
            <a:r>
              <a:rPr lang="en-US" sz="2800" smtClean="0"/>
              <a:t>The ECM is made up of glycoproteins and other macromolecules</a:t>
            </a:r>
          </a:p>
          <a:p>
            <a:r>
              <a:rPr lang="en-US" sz="2800" smtClean="0"/>
              <a:t>Functions of the ECM:</a:t>
            </a:r>
          </a:p>
          <a:p>
            <a:pPr lvl="1">
              <a:lnSpc>
                <a:spcPct val="60000"/>
              </a:lnSpc>
            </a:pPr>
            <a:r>
              <a:rPr lang="en-US" smtClean="0"/>
              <a:t>Support</a:t>
            </a:r>
          </a:p>
          <a:p>
            <a:pPr lvl="1">
              <a:lnSpc>
                <a:spcPct val="60000"/>
              </a:lnSpc>
            </a:pPr>
            <a:r>
              <a:rPr lang="en-US" smtClean="0"/>
              <a:t>Adhesion</a:t>
            </a:r>
          </a:p>
          <a:p>
            <a:pPr lvl="1">
              <a:lnSpc>
                <a:spcPct val="60000"/>
              </a:lnSpc>
            </a:pPr>
            <a:r>
              <a:rPr lang="en-US" smtClean="0"/>
              <a:t>Movement</a:t>
            </a:r>
          </a:p>
          <a:p>
            <a:pPr lvl="1">
              <a:lnSpc>
                <a:spcPct val="60000"/>
              </a:lnSpc>
            </a:pPr>
            <a:r>
              <a:rPr lang="en-US" smtClean="0"/>
              <a:t>Regulation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65200"/>
            <a:ext cx="853598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ext Box 4"/>
          <p:cNvSpPr txBox="1">
            <a:spLocks noChangeArrowheads="1"/>
          </p:cNvSpPr>
          <p:nvPr/>
        </p:nvSpPr>
        <p:spPr bwMode="auto">
          <a:xfrm>
            <a:off x="3252788" y="1079500"/>
            <a:ext cx="2892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EXTRACELLULAR FLUID</a:t>
            </a:r>
          </a:p>
        </p:txBody>
      </p:sp>
      <p:sp>
        <p:nvSpPr>
          <p:cNvPr id="196612" name="Text Box 5"/>
          <p:cNvSpPr txBox="1">
            <a:spLocks noChangeArrowheads="1"/>
          </p:cNvSpPr>
          <p:nvPr/>
        </p:nvSpPr>
        <p:spPr bwMode="auto">
          <a:xfrm>
            <a:off x="7451725" y="989013"/>
            <a:ext cx="15017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99B3"/>
                </a:solidFill>
              </a:rPr>
              <a:t>Proteoglycan</a:t>
            </a:r>
          </a:p>
          <a:p>
            <a:pPr eaLnBrk="1" hangingPunct="1"/>
            <a:r>
              <a:rPr lang="en-US" b="1">
                <a:solidFill>
                  <a:srgbClr val="0099B3"/>
                </a:solidFill>
              </a:rPr>
              <a:t>complex</a:t>
            </a:r>
          </a:p>
          <a:p>
            <a:pPr eaLnBrk="1" hangingPunct="1"/>
            <a:endParaRPr lang="en-US" b="1">
              <a:solidFill>
                <a:srgbClr val="0099B3"/>
              </a:solidFill>
            </a:endParaRPr>
          </a:p>
        </p:txBody>
      </p:sp>
      <p:sp>
        <p:nvSpPr>
          <p:cNvPr id="196613" name="Text Box 6"/>
          <p:cNvSpPr txBox="1">
            <a:spLocks noChangeArrowheads="1"/>
          </p:cNvSpPr>
          <p:nvPr/>
        </p:nvSpPr>
        <p:spPr bwMode="auto">
          <a:xfrm>
            <a:off x="514350" y="1217613"/>
            <a:ext cx="12573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99B3"/>
                </a:solidFill>
              </a:rPr>
              <a:t>Collagen</a:t>
            </a:r>
          </a:p>
          <a:p>
            <a:pPr eaLnBrk="1" hangingPunct="1"/>
            <a:r>
              <a:rPr lang="en-US" b="1">
                <a:solidFill>
                  <a:srgbClr val="0099B3"/>
                </a:solidFill>
              </a:rPr>
              <a:t>fiber</a:t>
            </a:r>
          </a:p>
        </p:txBody>
      </p:sp>
      <p:sp>
        <p:nvSpPr>
          <p:cNvPr id="196614" name="Text Box 7"/>
          <p:cNvSpPr txBox="1">
            <a:spLocks noChangeArrowheads="1"/>
          </p:cNvSpPr>
          <p:nvPr/>
        </p:nvSpPr>
        <p:spPr bwMode="auto">
          <a:xfrm>
            <a:off x="374650" y="2192338"/>
            <a:ext cx="14001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99B3"/>
                </a:solidFill>
              </a:rPr>
              <a:t>Fibronectin</a:t>
            </a:r>
          </a:p>
        </p:txBody>
      </p:sp>
      <p:sp>
        <p:nvSpPr>
          <p:cNvPr id="196615" name="Text Box 8"/>
          <p:cNvSpPr txBox="1">
            <a:spLocks noChangeArrowheads="1"/>
          </p:cNvSpPr>
          <p:nvPr/>
        </p:nvSpPr>
        <p:spPr bwMode="auto">
          <a:xfrm>
            <a:off x="736600" y="5141913"/>
            <a:ext cx="10350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99B3"/>
                </a:solidFill>
              </a:rPr>
              <a:t>Integrin</a:t>
            </a:r>
          </a:p>
        </p:txBody>
      </p:sp>
      <p:sp>
        <p:nvSpPr>
          <p:cNvPr id="196616" name="Text Box 9"/>
          <p:cNvSpPr txBox="1">
            <a:spLocks noChangeArrowheads="1"/>
          </p:cNvSpPr>
          <p:nvPr/>
        </p:nvSpPr>
        <p:spPr bwMode="auto">
          <a:xfrm>
            <a:off x="4953000" y="5138738"/>
            <a:ext cx="15017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Micro-</a:t>
            </a:r>
          </a:p>
          <a:p>
            <a:pPr eaLnBrk="1" hangingPunct="1"/>
            <a:r>
              <a:rPr lang="en-US" b="1"/>
              <a:t>filaments</a:t>
            </a:r>
          </a:p>
        </p:txBody>
      </p:sp>
      <p:sp>
        <p:nvSpPr>
          <p:cNvPr id="196617" name="Text Box 10"/>
          <p:cNvSpPr txBox="1">
            <a:spLocks noChangeArrowheads="1"/>
          </p:cNvSpPr>
          <p:nvPr/>
        </p:nvSpPr>
        <p:spPr bwMode="auto">
          <a:xfrm>
            <a:off x="5813425" y="4976813"/>
            <a:ext cx="15811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CYTOPLASM</a:t>
            </a:r>
          </a:p>
        </p:txBody>
      </p:sp>
      <p:sp>
        <p:nvSpPr>
          <p:cNvPr id="196618" name="Text Box 11"/>
          <p:cNvSpPr txBox="1">
            <a:spLocks noChangeArrowheads="1"/>
          </p:cNvSpPr>
          <p:nvPr/>
        </p:nvSpPr>
        <p:spPr bwMode="auto">
          <a:xfrm>
            <a:off x="438150" y="3944938"/>
            <a:ext cx="1257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Plasma</a:t>
            </a:r>
          </a:p>
          <a:p>
            <a:pPr eaLnBrk="1" hangingPunct="1"/>
            <a:r>
              <a:rPr lang="en-US" b="1"/>
              <a:t>membrane</a:t>
            </a:r>
          </a:p>
        </p:txBody>
      </p:sp>
      <p:sp>
        <p:nvSpPr>
          <p:cNvPr id="196619" name="Line 12"/>
          <p:cNvSpPr>
            <a:spLocks noChangeShapeType="1"/>
          </p:cNvSpPr>
          <p:nvPr/>
        </p:nvSpPr>
        <p:spPr bwMode="auto">
          <a:xfrm>
            <a:off x="4292600" y="5070475"/>
            <a:ext cx="600075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0" name="Line 13"/>
          <p:cNvSpPr>
            <a:spLocks noChangeShapeType="1"/>
          </p:cNvSpPr>
          <p:nvPr/>
        </p:nvSpPr>
        <p:spPr bwMode="auto">
          <a:xfrm flipH="1">
            <a:off x="4327525" y="5318125"/>
            <a:ext cx="574675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1" name="Line 14"/>
          <p:cNvSpPr>
            <a:spLocks noChangeShapeType="1"/>
          </p:cNvSpPr>
          <p:nvPr/>
        </p:nvSpPr>
        <p:spPr bwMode="auto">
          <a:xfrm flipV="1">
            <a:off x="1806575" y="4473575"/>
            <a:ext cx="1533525" cy="8509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2" name="AutoShape 15"/>
          <p:cNvSpPr>
            <a:spLocks/>
          </p:cNvSpPr>
          <p:nvPr/>
        </p:nvSpPr>
        <p:spPr bwMode="auto">
          <a:xfrm>
            <a:off x="1730375" y="3825875"/>
            <a:ext cx="206375" cy="1104900"/>
          </a:xfrm>
          <a:prstGeom prst="leftBrace">
            <a:avLst>
              <a:gd name="adj1" fmla="val 4461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3" name="Line 16"/>
          <p:cNvSpPr>
            <a:spLocks noChangeShapeType="1"/>
          </p:cNvSpPr>
          <p:nvPr/>
        </p:nvSpPr>
        <p:spPr bwMode="auto">
          <a:xfrm flipH="1">
            <a:off x="1628775" y="4381500"/>
            <a:ext cx="10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4" name="Line 17"/>
          <p:cNvSpPr>
            <a:spLocks noChangeShapeType="1"/>
          </p:cNvSpPr>
          <p:nvPr/>
        </p:nvSpPr>
        <p:spPr bwMode="auto">
          <a:xfrm>
            <a:off x="1809750" y="2387600"/>
            <a:ext cx="863600" cy="8890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5" name="Line 18"/>
          <p:cNvSpPr>
            <a:spLocks noChangeShapeType="1"/>
          </p:cNvSpPr>
          <p:nvPr/>
        </p:nvSpPr>
        <p:spPr bwMode="auto">
          <a:xfrm>
            <a:off x="1819275" y="1416050"/>
            <a:ext cx="492125" cy="9398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6626" name="Line 19"/>
          <p:cNvSpPr>
            <a:spLocks noChangeShapeType="1"/>
          </p:cNvSpPr>
          <p:nvPr/>
        </p:nvSpPr>
        <p:spPr bwMode="auto">
          <a:xfrm flipH="1">
            <a:off x="6327775" y="1239838"/>
            <a:ext cx="1079500" cy="3556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7013"/>
            <a:ext cx="8482013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ext Box 4"/>
          <p:cNvSpPr txBox="1">
            <a:spLocks noChangeArrowheads="1"/>
          </p:cNvSpPr>
          <p:nvPr/>
        </p:nvSpPr>
        <p:spPr bwMode="auto">
          <a:xfrm>
            <a:off x="4243388" y="195263"/>
            <a:ext cx="31718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/>
              <a:t>Polysaccharide</a:t>
            </a:r>
          </a:p>
          <a:p>
            <a:pPr eaLnBrk="1" hangingPunct="1"/>
            <a:r>
              <a:rPr lang="en-US" sz="3200" b="1"/>
              <a:t>molecule</a:t>
            </a:r>
          </a:p>
          <a:p>
            <a:pPr eaLnBrk="1" hangingPunct="1"/>
            <a:endParaRPr lang="en-US" sz="3200" b="1"/>
          </a:p>
        </p:txBody>
      </p:sp>
      <p:sp>
        <p:nvSpPr>
          <p:cNvPr id="197636" name="Text Box 5"/>
          <p:cNvSpPr txBox="1">
            <a:spLocks noChangeArrowheads="1"/>
          </p:cNvSpPr>
          <p:nvPr/>
        </p:nvSpPr>
        <p:spPr bwMode="auto">
          <a:xfrm>
            <a:off x="6161088" y="1135063"/>
            <a:ext cx="183832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/>
              <a:t>Carbo-</a:t>
            </a:r>
          </a:p>
          <a:p>
            <a:pPr eaLnBrk="1" hangingPunct="1"/>
            <a:r>
              <a:rPr lang="en-US" sz="3200" b="1"/>
              <a:t>hydrates</a:t>
            </a:r>
          </a:p>
          <a:p>
            <a:pPr eaLnBrk="1" hangingPunct="1"/>
            <a:endParaRPr lang="en-US" sz="3200" b="1"/>
          </a:p>
        </p:txBody>
      </p:sp>
      <p:sp>
        <p:nvSpPr>
          <p:cNvPr id="197637" name="Text Box 6"/>
          <p:cNvSpPr txBox="1">
            <a:spLocks noChangeArrowheads="1"/>
          </p:cNvSpPr>
          <p:nvPr/>
        </p:nvSpPr>
        <p:spPr bwMode="auto">
          <a:xfrm>
            <a:off x="6954838" y="2233613"/>
            <a:ext cx="183832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/>
              <a:t>Core</a:t>
            </a:r>
          </a:p>
          <a:p>
            <a:pPr eaLnBrk="1" hangingPunct="1"/>
            <a:r>
              <a:rPr lang="en-US" sz="3200" b="1"/>
              <a:t>protein</a:t>
            </a:r>
          </a:p>
        </p:txBody>
      </p:sp>
      <p:sp>
        <p:nvSpPr>
          <p:cNvPr id="197638" name="Text Box 7"/>
          <p:cNvSpPr txBox="1">
            <a:spLocks noChangeArrowheads="1"/>
          </p:cNvSpPr>
          <p:nvPr/>
        </p:nvSpPr>
        <p:spPr bwMode="auto">
          <a:xfrm>
            <a:off x="6157913" y="5394325"/>
            <a:ext cx="27098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/>
              <a:t>Proteoglycan</a:t>
            </a:r>
          </a:p>
          <a:p>
            <a:pPr eaLnBrk="1" hangingPunct="1"/>
            <a:r>
              <a:rPr lang="en-US" sz="3200" b="1"/>
              <a:t>molecule</a:t>
            </a:r>
          </a:p>
          <a:p>
            <a:pPr eaLnBrk="1" hangingPunct="1"/>
            <a:endParaRPr lang="en-US" sz="3200" b="1"/>
          </a:p>
        </p:txBody>
      </p:sp>
      <p:sp>
        <p:nvSpPr>
          <p:cNvPr id="197639" name="Text Box 8"/>
          <p:cNvSpPr txBox="1">
            <a:spLocks noChangeArrowheads="1"/>
          </p:cNvSpPr>
          <p:nvPr/>
        </p:nvSpPr>
        <p:spPr bwMode="auto">
          <a:xfrm>
            <a:off x="484188" y="185738"/>
            <a:ext cx="27098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99B3"/>
                </a:solidFill>
              </a:rPr>
              <a:t>Proteoglycan</a:t>
            </a:r>
          </a:p>
          <a:p>
            <a:pPr eaLnBrk="1" hangingPunct="1"/>
            <a:r>
              <a:rPr lang="en-US" sz="3200" b="1">
                <a:solidFill>
                  <a:srgbClr val="0099B3"/>
                </a:solidFill>
              </a:rPr>
              <a:t>complex</a:t>
            </a:r>
          </a:p>
          <a:p>
            <a:pPr eaLnBrk="1" hangingPunct="1"/>
            <a:endParaRPr lang="en-US" sz="3200" b="1">
              <a:solidFill>
                <a:srgbClr val="0099B3"/>
              </a:solidFill>
            </a:endParaRPr>
          </a:p>
        </p:txBody>
      </p:sp>
      <p:sp>
        <p:nvSpPr>
          <p:cNvPr id="197640" name="Line 9"/>
          <p:cNvSpPr>
            <a:spLocks noChangeShapeType="1"/>
          </p:cNvSpPr>
          <p:nvPr/>
        </p:nvSpPr>
        <p:spPr bwMode="auto">
          <a:xfrm>
            <a:off x="2403475" y="1038225"/>
            <a:ext cx="1717675" cy="15303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7641" name="Line 10"/>
          <p:cNvSpPr>
            <a:spLocks noChangeShapeType="1"/>
          </p:cNvSpPr>
          <p:nvPr/>
        </p:nvSpPr>
        <p:spPr bwMode="auto">
          <a:xfrm>
            <a:off x="4914900" y="1187450"/>
            <a:ext cx="276225" cy="828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7642" name="Line 11"/>
          <p:cNvSpPr>
            <a:spLocks noChangeShapeType="1"/>
          </p:cNvSpPr>
          <p:nvPr/>
        </p:nvSpPr>
        <p:spPr bwMode="auto">
          <a:xfrm flipV="1">
            <a:off x="6486525" y="2206625"/>
            <a:ext cx="212725" cy="189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7643" name="Line 12"/>
          <p:cNvSpPr>
            <a:spLocks noChangeShapeType="1"/>
          </p:cNvSpPr>
          <p:nvPr/>
        </p:nvSpPr>
        <p:spPr bwMode="auto">
          <a:xfrm>
            <a:off x="6699250" y="2203450"/>
            <a:ext cx="34925" cy="182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7644" name="Line 13"/>
          <p:cNvSpPr>
            <a:spLocks noChangeShapeType="1"/>
          </p:cNvSpPr>
          <p:nvPr/>
        </p:nvSpPr>
        <p:spPr bwMode="auto">
          <a:xfrm flipV="1">
            <a:off x="6937375" y="3317875"/>
            <a:ext cx="498475" cy="717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97645" name="AutoShape 14"/>
          <p:cNvSpPr>
            <a:spLocks/>
          </p:cNvSpPr>
          <p:nvPr/>
        </p:nvSpPr>
        <p:spPr bwMode="auto">
          <a:xfrm rot="5373440">
            <a:off x="6702426" y="4797425"/>
            <a:ext cx="304800" cy="860425"/>
          </a:xfrm>
          <a:prstGeom prst="rightBrace">
            <a:avLst>
              <a:gd name="adj1" fmla="val 2352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Intercellular Junctions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2733675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Neighboring cells in tissues, organs, or organ systems often adhere, interact, and communicate through direct physical contact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Intercellular junctions facilitate this contact</a:t>
            </a:r>
            <a:endParaRPr lang="en-US" smtClean="0">
              <a:latin typeface="Times"/>
            </a:endParaRPr>
          </a:p>
          <a:p>
            <a:endParaRPr lang="en-US" smtClean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Plants: Plasmodesmata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34400" cy="2590800"/>
          </a:xfrm>
        </p:spPr>
        <p:txBody>
          <a:bodyPr/>
          <a:lstStyle/>
          <a:p>
            <a:r>
              <a:rPr lang="en-US" sz="2800" smtClean="0"/>
              <a:t>Plasmodesmata are channels that perforate plant cell walls</a:t>
            </a:r>
          </a:p>
          <a:p>
            <a:r>
              <a:rPr lang="en-US" sz="2800" smtClean="0"/>
              <a:t>Through plasmodesmata, water and small solutes (and sometimes proteins and RNA) can pass from cell to cell</a:t>
            </a:r>
            <a:endParaRPr lang="en-US" smtClean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690688"/>
            <a:ext cx="8535987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4"/>
          <p:cNvSpPr txBox="1">
            <a:spLocks noChangeArrowheads="1"/>
          </p:cNvSpPr>
          <p:nvPr/>
        </p:nvSpPr>
        <p:spPr bwMode="auto">
          <a:xfrm>
            <a:off x="469900" y="2405063"/>
            <a:ext cx="6016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Interior</a:t>
            </a:r>
          </a:p>
          <a:p>
            <a:pPr eaLnBrk="1" hangingPunct="1"/>
            <a:r>
              <a:rPr lang="en-US" sz="1300" b="1"/>
              <a:t>of cell</a:t>
            </a:r>
          </a:p>
        </p:txBody>
      </p:sp>
      <p:sp>
        <p:nvSpPr>
          <p:cNvPr id="200708" name="Text Box 5"/>
          <p:cNvSpPr txBox="1">
            <a:spLocks noChangeArrowheads="1"/>
          </p:cNvSpPr>
          <p:nvPr/>
        </p:nvSpPr>
        <p:spPr bwMode="auto">
          <a:xfrm>
            <a:off x="469900" y="3978275"/>
            <a:ext cx="6016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Interior</a:t>
            </a:r>
          </a:p>
          <a:p>
            <a:pPr eaLnBrk="1" hangingPunct="1"/>
            <a:r>
              <a:rPr lang="en-US" sz="1300" b="1"/>
              <a:t>of cell</a:t>
            </a:r>
          </a:p>
        </p:txBody>
      </p:sp>
      <p:sp>
        <p:nvSpPr>
          <p:cNvPr id="200709" name="Text Box 6"/>
          <p:cNvSpPr txBox="1">
            <a:spLocks noChangeArrowheads="1"/>
          </p:cNvSpPr>
          <p:nvPr/>
        </p:nvSpPr>
        <p:spPr bwMode="auto">
          <a:xfrm>
            <a:off x="1797050" y="4764088"/>
            <a:ext cx="6016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0.5 µm</a:t>
            </a:r>
          </a:p>
        </p:txBody>
      </p:sp>
      <p:sp>
        <p:nvSpPr>
          <p:cNvPr id="200710" name="Text Box 7"/>
          <p:cNvSpPr txBox="1">
            <a:spLocks noChangeArrowheads="1"/>
          </p:cNvSpPr>
          <p:nvPr/>
        </p:nvSpPr>
        <p:spPr bwMode="auto">
          <a:xfrm>
            <a:off x="3916363" y="4760913"/>
            <a:ext cx="16938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Plasmodesmata</a:t>
            </a:r>
          </a:p>
        </p:txBody>
      </p:sp>
      <p:sp>
        <p:nvSpPr>
          <p:cNvPr id="200711" name="Text Box 8"/>
          <p:cNvSpPr txBox="1">
            <a:spLocks noChangeArrowheads="1"/>
          </p:cNvSpPr>
          <p:nvPr/>
        </p:nvSpPr>
        <p:spPr bwMode="auto">
          <a:xfrm>
            <a:off x="6383338" y="4760913"/>
            <a:ext cx="16938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Plasma membranes</a:t>
            </a:r>
          </a:p>
        </p:txBody>
      </p:sp>
      <p:sp>
        <p:nvSpPr>
          <p:cNvPr id="200712" name="Text Box 9"/>
          <p:cNvSpPr txBox="1">
            <a:spLocks noChangeArrowheads="1"/>
          </p:cNvSpPr>
          <p:nvPr/>
        </p:nvSpPr>
        <p:spPr bwMode="auto">
          <a:xfrm>
            <a:off x="7518400" y="1709738"/>
            <a:ext cx="7874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Cell walls</a:t>
            </a:r>
          </a:p>
        </p:txBody>
      </p:sp>
      <p:sp>
        <p:nvSpPr>
          <p:cNvPr id="200713" name="AutoShape 10"/>
          <p:cNvSpPr>
            <a:spLocks/>
          </p:cNvSpPr>
          <p:nvPr/>
        </p:nvSpPr>
        <p:spPr bwMode="auto">
          <a:xfrm>
            <a:off x="1060450" y="2127250"/>
            <a:ext cx="298450" cy="727075"/>
          </a:xfrm>
          <a:prstGeom prst="leftBrace">
            <a:avLst>
              <a:gd name="adj1" fmla="val 20301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4" name="AutoShape 11"/>
          <p:cNvSpPr>
            <a:spLocks/>
          </p:cNvSpPr>
          <p:nvPr/>
        </p:nvSpPr>
        <p:spPr bwMode="auto">
          <a:xfrm>
            <a:off x="1079500" y="3578225"/>
            <a:ext cx="276225" cy="936625"/>
          </a:xfrm>
          <a:prstGeom prst="leftBrace">
            <a:avLst>
              <a:gd name="adj1" fmla="val 28257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5" name="Line 12"/>
          <p:cNvSpPr>
            <a:spLocks noChangeShapeType="1"/>
          </p:cNvSpPr>
          <p:nvPr/>
        </p:nvSpPr>
        <p:spPr bwMode="auto">
          <a:xfrm>
            <a:off x="1444625" y="4737100"/>
            <a:ext cx="1212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6" name="Line 13"/>
          <p:cNvSpPr>
            <a:spLocks noChangeShapeType="1"/>
          </p:cNvSpPr>
          <p:nvPr/>
        </p:nvSpPr>
        <p:spPr bwMode="auto">
          <a:xfrm>
            <a:off x="1447800" y="4651375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7" name="Line 14"/>
          <p:cNvSpPr>
            <a:spLocks noChangeShapeType="1"/>
          </p:cNvSpPr>
          <p:nvPr/>
        </p:nvSpPr>
        <p:spPr bwMode="auto">
          <a:xfrm>
            <a:off x="2654300" y="4651375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8" name="Line 15"/>
          <p:cNvSpPr>
            <a:spLocks noChangeShapeType="1"/>
          </p:cNvSpPr>
          <p:nvPr/>
        </p:nvSpPr>
        <p:spPr bwMode="auto">
          <a:xfrm>
            <a:off x="4365625" y="3317875"/>
            <a:ext cx="0" cy="143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19" name="Line 16"/>
          <p:cNvSpPr>
            <a:spLocks noChangeShapeType="1"/>
          </p:cNvSpPr>
          <p:nvPr/>
        </p:nvSpPr>
        <p:spPr bwMode="auto">
          <a:xfrm flipV="1">
            <a:off x="4362450" y="3397250"/>
            <a:ext cx="704850" cy="135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20" name="Line 17"/>
          <p:cNvSpPr>
            <a:spLocks noChangeShapeType="1"/>
          </p:cNvSpPr>
          <p:nvPr/>
        </p:nvSpPr>
        <p:spPr bwMode="auto">
          <a:xfrm flipH="1">
            <a:off x="6727825" y="3349625"/>
            <a:ext cx="565150" cy="139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21" name="Line 18"/>
          <p:cNvSpPr>
            <a:spLocks noChangeShapeType="1"/>
          </p:cNvSpPr>
          <p:nvPr/>
        </p:nvSpPr>
        <p:spPr bwMode="auto">
          <a:xfrm flipV="1">
            <a:off x="6724650" y="2819400"/>
            <a:ext cx="0" cy="1927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22" name="Line 19"/>
          <p:cNvSpPr>
            <a:spLocks noChangeShapeType="1"/>
          </p:cNvSpPr>
          <p:nvPr/>
        </p:nvSpPr>
        <p:spPr bwMode="auto">
          <a:xfrm flipH="1" flipV="1">
            <a:off x="7715250" y="1914525"/>
            <a:ext cx="254000" cy="133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0723" name="Line 20"/>
          <p:cNvSpPr>
            <a:spLocks noChangeShapeType="1"/>
          </p:cNvSpPr>
          <p:nvPr/>
        </p:nvSpPr>
        <p:spPr bwMode="auto">
          <a:xfrm>
            <a:off x="7715250" y="1911350"/>
            <a:ext cx="504825" cy="101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434975"/>
          </a:xfrm>
        </p:spPr>
        <p:txBody>
          <a:bodyPr/>
          <a:lstStyle/>
          <a:p>
            <a:r>
              <a:rPr lang="en-US" sz="2500" i="1" smtClean="0"/>
              <a:t>Animals: Tight Junctions, Desmosomes, and Gap Junctions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3387725"/>
          </a:xfrm>
        </p:spPr>
        <p:txBody>
          <a:bodyPr/>
          <a:lstStyle/>
          <a:p>
            <a:r>
              <a:rPr lang="en-US" sz="2600" smtClean="0"/>
              <a:t>At tight junctions, membranes of neighboring cells are pressed together, preventing leakage of extracellular fluid</a:t>
            </a:r>
          </a:p>
          <a:p>
            <a:r>
              <a:rPr lang="en-US" sz="2600" smtClean="0"/>
              <a:t>Desmosomes (anchoring junctions) fasten cells together into strong sheets</a:t>
            </a:r>
          </a:p>
          <a:p>
            <a:r>
              <a:rPr kumimoji="1" lang="en-US" sz="2600" smtClean="0"/>
              <a:t>Gap junctions (communicating junctions)</a:t>
            </a:r>
            <a:r>
              <a:rPr lang="en-US" sz="2600" smtClean="0"/>
              <a:t> provide cytoplasmic channels between adjacent cells</a:t>
            </a:r>
            <a:endParaRPr kumimoji="1" lang="en-US" sz="26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Prokaryotic Cell Structure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Structures</a:t>
            </a:r>
          </a:p>
          <a:p>
            <a:pPr lvl="1" eaLnBrk="1" hangingPunct="1"/>
            <a:r>
              <a:rPr lang="en-US" smtClean="0"/>
              <a:t>Plasma membrane </a:t>
            </a:r>
          </a:p>
          <a:p>
            <a:pPr lvl="1" eaLnBrk="1" hangingPunct="1"/>
            <a:r>
              <a:rPr lang="en-US" smtClean="0"/>
              <a:t>Cell wall</a:t>
            </a:r>
          </a:p>
          <a:p>
            <a:pPr lvl="1" eaLnBrk="1" hangingPunct="1"/>
            <a:r>
              <a:rPr lang="en-US" smtClean="0"/>
              <a:t>Cytoplasm with ribosomes</a:t>
            </a:r>
          </a:p>
          <a:p>
            <a:pPr lvl="1" eaLnBrk="1" hangingPunct="1"/>
            <a:r>
              <a:rPr lang="en-US" smtClean="0"/>
              <a:t>Nucleoid</a:t>
            </a:r>
          </a:p>
          <a:p>
            <a:pPr lvl="1" eaLnBrk="1" hangingPunct="1"/>
            <a:r>
              <a:rPr lang="en-US" smtClean="0"/>
              <a:t>Capsule </a:t>
            </a:r>
          </a:p>
          <a:p>
            <a:pPr lvl="1" eaLnBrk="1" hangingPunct="1"/>
            <a:r>
              <a:rPr lang="en-US" smtClean="0"/>
              <a:t>Flagella and pili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27013"/>
            <a:ext cx="73406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 Box 4"/>
          <p:cNvSpPr txBox="1">
            <a:spLocks noChangeArrowheads="1"/>
          </p:cNvSpPr>
          <p:nvPr/>
        </p:nvSpPr>
        <p:spPr bwMode="auto">
          <a:xfrm>
            <a:off x="3100388" y="817563"/>
            <a:ext cx="18589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Tight junctions prevent</a:t>
            </a:r>
          </a:p>
          <a:p>
            <a:pPr eaLnBrk="1" hangingPunct="1"/>
            <a:r>
              <a:rPr lang="en-US" sz="1200" b="1"/>
              <a:t>fluid from moving </a:t>
            </a:r>
          </a:p>
          <a:p>
            <a:pPr eaLnBrk="1" hangingPunct="1"/>
            <a:r>
              <a:rPr lang="en-US" sz="1200" b="1"/>
              <a:t>across a layer of cells</a:t>
            </a:r>
          </a:p>
        </p:txBody>
      </p:sp>
      <p:sp>
        <p:nvSpPr>
          <p:cNvPr id="202756" name="Text Box 5"/>
          <p:cNvSpPr txBox="1">
            <a:spLocks noChangeArrowheads="1"/>
          </p:cNvSpPr>
          <p:nvPr/>
        </p:nvSpPr>
        <p:spPr bwMode="auto">
          <a:xfrm>
            <a:off x="5735638" y="795338"/>
            <a:ext cx="116681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Tight junction</a:t>
            </a:r>
          </a:p>
        </p:txBody>
      </p:sp>
      <p:sp>
        <p:nvSpPr>
          <p:cNvPr id="202757" name="Text Box 6"/>
          <p:cNvSpPr txBox="1">
            <a:spLocks noChangeArrowheads="1"/>
          </p:cNvSpPr>
          <p:nvPr/>
        </p:nvSpPr>
        <p:spPr bwMode="auto">
          <a:xfrm>
            <a:off x="7643813" y="1890713"/>
            <a:ext cx="5905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0.5 µm</a:t>
            </a:r>
          </a:p>
        </p:txBody>
      </p:sp>
      <p:sp>
        <p:nvSpPr>
          <p:cNvPr id="202758" name="Text Box 7"/>
          <p:cNvSpPr txBox="1">
            <a:spLocks noChangeArrowheads="1"/>
          </p:cNvSpPr>
          <p:nvPr/>
        </p:nvSpPr>
        <p:spPr bwMode="auto">
          <a:xfrm>
            <a:off x="7775575" y="4029075"/>
            <a:ext cx="59055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1 µm</a:t>
            </a:r>
          </a:p>
        </p:txBody>
      </p:sp>
      <p:sp>
        <p:nvSpPr>
          <p:cNvPr id="202759" name="Text Box 8"/>
          <p:cNvSpPr txBox="1">
            <a:spLocks noChangeArrowheads="1"/>
          </p:cNvSpPr>
          <p:nvPr/>
        </p:nvSpPr>
        <p:spPr bwMode="auto">
          <a:xfrm>
            <a:off x="7643813" y="6237288"/>
            <a:ext cx="5905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0.1 µm</a:t>
            </a:r>
          </a:p>
        </p:txBody>
      </p:sp>
      <p:sp>
        <p:nvSpPr>
          <p:cNvPr id="202760" name="Text Box 9"/>
          <p:cNvSpPr txBox="1">
            <a:spLocks noChangeArrowheads="1"/>
          </p:cNvSpPr>
          <p:nvPr/>
        </p:nvSpPr>
        <p:spPr bwMode="auto">
          <a:xfrm>
            <a:off x="6229350" y="5632450"/>
            <a:ext cx="11668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Gap junction</a:t>
            </a:r>
          </a:p>
        </p:txBody>
      </p:sp>
      <p:sp>
        <p:nvSpPr>
          <p:cNvPr id="202761" name="Text Box 10"/>
          <p:cNvSpPr txBox="1">
            <a:spLocks noChangeArrowheads="1"/>
          </p:cNvSpPr>
          <p:nvPr/>
        </p:nvSpPr>
        <p:spPr bwMode="auto">
          <a:xfrm>
            <a:off x="5295900" y="5849938"/>
            <a:ext cx="12160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Extracellular</a:t>
            </a:r>
          </a:p>
          <a:p>
            <a:pPr eaLnBrk="1" hangingPunct="1"/>
            <a:r>
              <a:rPr lang="en-US" sz="1200" b="1"/>
              <a:t>matrix</a:t>
            </a:r>
          </a:p>
        </p:txBody>
      </p:sp>
      <p:sp>
        <p:nvSpPr>
          <p:cNvPr id="202762" name="Text Box 11"/>
          <p:cNvSpPr txBox="1">
            <a:spLocks noChangeArrowheads="1"/>
          </p:cNvSpPr>
          <p:nvPr/>
        </p:nvSpPr>
        <p:spPr bwMode="auto">
          <a:xfrm>
            <a:off x="2108200" y="4384675"/>
            <a:ext cx="76993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Space</a:t>
            </a:r>
          </a:p>
          <a:p>
            <a:pPr eaLnBrk="1" hangingPunct="1"/>
            <a:r>
              <a:rPr lang="en-US" sz="1200" b="1"/>
              <a:t>between</a:t>
            </a:r>
          </a:p>
          <a:p>
            <a:pPr eaLnBrk="1" hangingPunct="1"/>
            <a:r>
              <a:rPr lang="en-US" sz="1200" b="1"/>
              <a:t>cells</a:t>
            </a:r>
          </a:p>
        </p:txBody>
      </p:sp>
      <p:sp>
        <p:nvSpPr>
          <p:cNvPr id="202763" name="Text Box 12"/>
          <p:cNvSpPr txBox="1">
            <a:spLocks noChangeArrowheads="1"/>
          </p:cNvSpPr>
          <p:nvPr/>
        </p:nvSpPr>
        <p:spPr bwMode="auto">
          <a:xfrm>
            <a:off x="1076325" y="5245100"/>
            <a:ext cx="16938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Plasma membranes</a:t>
            </a:r>
          </a:p>
          <a:p>
            <a:pPr eaLnBrk="1" hangingPunct="1"/>
            <a:r>
              <a:rPr lang="en-US" sz="1200" b="1"/>
              <a:t>of adjacent cells</a:t>
            </a:r>
          </a:p>
        </p:txBody>
      </p:sp>
      <p:sp>
        <p:nvSpPr>
          <p:cNvPr id="202764" name="Line 13"/>
          <p:cNvSpPr>
            <a:spLocks noChangeShapeType="1"/>
          </p:cNvSpPr>
          <p:nvPr/>
        </p:nvSpPr>
        <p:spPr bwMode="auto">
          <a:xfrm>
            <a:off x="5035550" y="5667375"/>
            <a:ext cx="200025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65" name="Line 14"/>
          <p:cNvSpPr>
            <a:spLocks noChangeShapeType="1"/>
          </p:cNvSpPr>
          <p:nvPr/>
        </p:nvSpPr>
        <p:spPr bwMode="auto">
          <a:xfrm flipH="1">
            <a:off x="2546350" y="5060950"/>
            <a:ext cx="1095375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66" name="Line 15"/>
          <p:cNvSpPr>
            <a:spLocks noChangeShapeType="1"/>
          </p:cNvSpPr>
          <p:nvPr/>
        </p:nvSpPr>
        <p:spPr bwMode="auto">
          <a:xfrm flipV="1">
            <a:off x="2546350" y="5105400"/>
            <a:ext cx="1149350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67" name="Line 16"/>
          <p:cNvSpPr>
            <a:spLocks noChangeShapeType="1"/>
          </p:cNvSpPr>
          <p:nvPr/>
        </p:nvSpPr>
        <p:spPr bwMode="auto">
          <a:xfrm>
            <a:off x="2762250" y="4686300"/>
            <a:ext cx="89535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68" name="Line 17"/>
          <p:cNvSpPr>
            <a:spLocks noChangeShapeType="1"/>
          </p:cNvSpPr>
          <p:nvPr/>
        </p:nvSpPr>
        <p:spPr bwMode="auto">
          <a:xfrm>
            <a:off x="6800850" y="914400"/>
            <a:ext cx="911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69" name="Line 18"/>
          <p:cNvSpPr>
            <a:spLocks noChangeShapeType="1"/>
          </p:cNvSpPr>
          <p:nvPr/>
        </p:nvSpPr>
        <p:spPr bwMode="auto">
          <a:xfrm>
            <a:off x="7753350" y="1847850"/>
            <a:ext cx="352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0" name="Line 19"/>
          <p:cNvSpPr>
            <a:spLocks noChangeShapeType="1"/>
          </p:cNvSpPr>
          <p:nvPr/>
        </p:nvSpPr>
        <p:spPr bwMode="auto">
          <a:xfrm>
            <a:off x="7756525" y="1806575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1" name="Line 20"/>
          <p:cNvSpPr>
            <a:spLocks noChangeShapeType="1"/>
          </p:cNvSpPr>
          <p:nvPr/>
        </p:nvSpPr>
        <p:spPr bwMode="auto">
          <a:xfrm>
            <a:off x="8102600" y="1806575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2" name="Line 21"/>
          <p:cNvSpPr>
            <a:spLocks noChangeShapeType="1"/>
          </p:cNvSpPr>
          <p:nvPr/>
        </p:nvSpPr>
        <p:spPr bwMode="auto">
          <a:xfrm>
            <a:off x="7591425" y="6213475"/>
            <a:ext cx="520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3" name="Line 22"/>
          <p:cNvSpPr>
            <a:spLocks noChangeShapeType="1"/>
          </p:cNvSpPr>
          <p:nvPr/>
        </p:nvSpPr>
        <p:spPr bwMode="auto">
          <a:xfrm flipV="1">
            <a:off x="3473450" y="3559175"/>
            <a:ext cx="46037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4" name="Line 23"/>
          <p:cNvSpPr>
            <a:spLocks noChangeShapeType="1"/>
          </p:cNvSpPr>
          <p:nvPr/>
        </p:nvSpPr>
        <p:spPr bwMode="auto">
          <a:xfrm>
            <a:off x="3933825" y="3559175"/>
            <a:ext cx="349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5" name="Text Box 24"/>
          <p:cNvSpPr txBox="1">
            <a:spLocks noChangeArrowheads="1"/>
          </p:cNvSpPr>
          <p:nvPr/>
        </p:nvSpPr>
        <p:spPr bwMode="auto">
          <a:xfrm>
            <a:off x="3714750" y="3225800"/>
            <a:ext cx="9921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Intermediate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b="1"/>
              <a:t>filaments</a:t>
            </a:r>
          </a:p>
        </p:txBody>
      </p:sp>
      <p:sp>
        <p:nvSpPr>
          <p:cNvPr id="202776" name="Text Box 25"/>
          <p:cNvSpPr txBox="1">
            <a:spLocks noChangeArrowheads="1"/>
          </p:cNvSpPr>
          <p:nvPr/>
        </p:nvSpPr>
        <p:spPr bwMode="auto">
          <a:xfrm>
            <a:off x="4229100" y="2921000"/>
            <a:ext cx="10588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Tight junction</a:t>
            </a:r>
          </a:p>
        </p:txBody>
      </p:sp>
      <p:sp>
        <p:nvSpPr>
          <p:cNvPr id="202777" name="Line 26"/>
          <p:cNvSpPr>
            <a:spLocks noChangeShapeType="1"/>
          </p:cNvSpPr>
          <p:nvPr/>
        </p:nvSpPr>
        <p:spPr bwMode="auto">
          <a:xfrm flipV="1">
            <a:off x="5318125" y="2889250"/>
            <a:ext cx="139700" cy="6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78" name="Text Box 27"/>
          <p:cNvSpPr txBox="1">
            <a:spLocks noChangeArrowheads="1"/>
          </p:cNvSpPr>
          <p:nvPr/>
        </p:nvSpPr>
        <p:spPr bwMode="auto">
          <a:xfrm>
            <a:off x="4083050" y="3597275"/>
            <a:ext cx="10588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Desmosome</a:t>
            </a:r>
          </a:p>
        </p:txBody>
      </p:sp>
      <p:sp>
        <p:nvSpPr>
          <p:cNvPr id="202779" name="Text Box 28"/>
          <p:cNvSpPr txBox="1">
            <a:spLocks noChangeArrowheads="1"/>
          </p:cNvSpPr>
          <p:nvPr/>
        </p:nvSpPr>
        <p:spPr bwMode="auto">
          <a:xfrm>
            <a:off x="4587875" y="4210050"/>
            <a:ext cx="7254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Gap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b="1"/>
              <a:t>junctions</a:t>
            </a:r>
          </a:p>
        </p:txBody>
      </p:sp>
      <p:sp>
        <p:nvSpPr>
          <p:cNvPr id="202780" name="Line 29"/>
          <p:cNvSpPr>
            <a:spLocks noChangeShapeType="1"/>
          </p:cNvSpPr>
          <p:nvPr/>
        </p:nvSpPr>
        <p:spPr bwMode="auto">
          <a:xfrm>
            <a:off x="5162550" y="3702050"/>
            <a:ext cx="298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1" name="Line 30"/>
          <p:cNvSpPr>
            <a:spLocks noChangeShapeType="1"/>
          </p:cNvSpPr>
          <p:nvPr/>
        </p:nvSpPr>
        <p:spPr bwMode="auto">
          <a:xfrm>
            <a:off x="5299075" y="4448175"/>
            <a:ext cx="165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2" name="Line 31"/>
          <p:cNvSpPr>
            <a:spLocks noChangeShapeType="1"/>
          </p:cNvSpPr>
          <p:nvPr/>
        </p:nvSpPr>
        <p:spPr bwMode="auto">
          <a:xfrm>
            <a:off x="7591425" y="6178550"/>
            <a:ext cx="0" cy="6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3" name="Line 32"/>
          <p:cNvSpPr>
            <a:spLocks noChangeShapeType="1"/>
          </p:cNvSpPr>
          <p:nvPr/>
        </p:nvSpPr>
        <p:spPr bwMode="auto">
          <a:xfrm>
            <a:off x="8108950" y="6175375"/>
            <a:ext cx="0" cy="6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4" name="Line 33"/>
          <p:cNvSpPr>
            <a:spLocks noChangeShapeType="1"/>
          </p:cNvSpPr>
          <p:nvPr/>
        </p:nvSpPr>
        <p:spPr bwMode="auto">
          <a:xfrm>
            <a:off x="7820025" y="3987800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5" name="Line 34"/>
          <p:cNvSpPr>
            <a:spLocks noChangeShapeType="1"/>
          </p:cNvSpPr>
          <p:nvPr/>
        </p:nvSpPr>
        <p:spPr bwMode="auto">
          <a:xfrm>
            <a:off x="7820025" y="3949700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6" name="Line 35"/>
          <p:cNvSpPr>
            <a:spLocks noChangeShapeType="1"/>
          </p:cNvSpPr>
          <p:nvPr/>
        </p:nvSpPr>
        <p:spPr bwMode="auto">
          <a:xfrm>
            <a:off x="8108950" y="3949700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202787" name="Line 36"/>
          <p:cNvSpPr>
            <a:spLocks noChangeShapeType="1"/>
          </p:cNvSpPr>
          <p:nvPr/>
        </p:nvSpPr>
        <p:spPr bwMode="auto">
          <a:xfrm>
            <a:off x="7200900" y="5726113"/>
            <a:ext cx="458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434975"/>
          </a:xfrm>
        </p:spPr>
        <p:txBody>
          <a:bodyPr/>
          <a:lstStyle/>
          <a:p>
            <a:r>
              <a:rPr lang="en-US" sz="2500" smtClean="0"/>
              <a:t>The Cell: A Living Unit Greater Than the Sum of Its Parts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3017838"/>
          </a:xfrm>
        </p:spPr>
        <p:txBody>
          <a:bodyPr/>
          <a:lstStyle/>
          <a:p>
            <a:r>
              <a:rPr kumimoji="1" lang="en-US" sz="2800" smtClean="0"/>
              <a:t>Cells rely on the integration of structures and organelles in order to function</a:t>
            </a:r>
            <a:endParaRPr lang="en-US" sz="2800" smtClean="0">
              <a:latin typeface="Times"/>
            </a:endParaRPr>
          </a:p>
          <a:p>
            <a:r>
              <a:rPr lang="en-US" sz="2800" smtClean="0"/>
              <a:t>For example, a macrophage’s ability to destroy bacteria involves the whole cell, coordinating components such as the cytoskeleton, lysosomes, and plasma membrane</a:t>
            </a:r>
            <a:endParaRPr lang="en-US" smtClean="0">
              <a:latin typeface="Times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Eukaryotic Cells</a:t>
            </a:r>
          </a:p>
        </p:txBody>
      </p:sp>
      <p:pic>
        <p:nvPicPr>
          <p:cNvPr id="204803" name="Picture 9" descr="table 5-1 part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229600" cy="1968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Eukaryotic Cells</a:t>
            </a:r>
          </a:p>
        </p:txBody>
      </p:sp>
      <p:pic>
        <p:nvPicPr>
          <p:cNvPr id="205827" name="Picture 6" descr="table 5-1 part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" y="1600200"/>
            <a:ext cx="80137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6" descr="table 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379413"/>
            <a:ext cx="62499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Eukaryotic Cells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/>
              <a:t>Structures in all eukaryotic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Nucleus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Ribosomes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Cytomembrane System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Endoplasmic reticulum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Golgi body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Vesicles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Mitochondria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Cytoskeleton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Eukaryotic Cells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219200"/>
            <a:ext cx="5867400" cy="2438400"/>
          </a:xfrm>
        </p:spPr>
        <p:txBody>
          <a:bodyPr/>
          <a:lstStyle/>
          <a:p>
            <a:pPr eaLnBrk="1" hangingPunct="1"/>
            <a:r>
              <a:rPr lang="en-US" smtClean="0"/>
              <a:t>Nucleus bound by membrane</a:t>
            </a:r>
          </a:p>
          <a:p>
            <a:pPr eaLnBrk="1" hangingPunct="1"/>
            <a:r>
              <a:rPr lang="en-US" smtClean="0"/>
              <a:t>Include fungi, protists, plant, and animal cells</a:t>
            </a:r>
          </a:p>
          <a:p>
            <a:pPr eaLnBrk="1" hangingPunct="1"/>
            <a:r>
              <a:rPr lang="en-US" smtClean="0"/>
              <a:t>Possess many organelles</a:t>
            </a:r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5334000" y="6080125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Calibri" pitchFamily="34" charset="0"/>
              </a:rPr>
              <a:t>Protozoan</a:t>
            </a:r>
          </a:p>
        </p:txBody>
      </p:sp>
      <p:pic>
        <p:nvPicPr>
          <p:cNvPr id="45061" name="Picture 8" descr="figure 5-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71888"/>
            <a:ext cx="35052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Types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2590800"/>
            <a:ext cx="2743200" cy="2057400"/>
          </a:xfrm>
        </p:spPr>
        <p:txBody>
          <a:bodyPr/>
          <a:lstStyle/>
          <a:p>
            <a:pPr eaLnBrk="1" hangingPunct="1"/>
            <a:r>
              <a:rPr lang="en-US" sz="2800" smtClean="0"/>
              <a:t>Prokaryotic 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Eukaryotic</a:t>
            </a:r>
          </a:p>
        </p:txBody>
      </p:sp>
      <p:pic>
        <p:nvPicPr>
          <p:cNvPr id="13316" name="Picture 8" descr="figure 5-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48768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Representative Animal Cell</a:t>
            </a:r>
          </a:p>
        </p:txBody>
      </p:sp>
      <p:pic>
        <p:nvPicPr>
          <p:cNvPr id="46083" name="Picture 8" descr="figure 5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676400"/>
            <a:ext cx="8535987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figure 5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336675"/>
            <a:ext cx="853598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Representative Plant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figure 5-1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4243388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/>
              <a:t>Cytoplasm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696200" cy="2895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Viscous fluid containing organelles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 components of cytoplasm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Interconnected filaments &amp; fibers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Fluid = cytosol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Organelles (not nucleus)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 storage substances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figure 5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5867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Organelles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47800"/>
            <a:ext cx="5105400" cy="2286000"/>
          </a:xfrm>
        </p:spPr>
        <p:txBody>
          <a:bodyPr/>
          <a:lstStyle/>
          <a:p>
            <a:pPr eaLnBrk="1" hangingPunct="1"/>
            <a:r>
              <a:rPr lang="en-US" smtClean="0"/>
              <a:t>Cellular machinery </a:t>
            </a:r>
          </a:p>
          <a:p>
            <a:pPr eaLnBrk="1" hangingPunct="1"/>
            <a:r>
              <a:rPr lang="en-US" smtClean="0"/>
              <a:t>Two general kinds</a:t>
            </a:r>
          </a:p>
          <a:p>
            <a:pPr lvl="1" eaLnBrk="1" hangingPunct="1"/>
            <a:r>
              <a:rPr lang="en-US" smtClean="0"/>
              <a:t>Derived from membranes</a:t>
            </a:r>
          </a:p>
          <a:p>
            <a:pPr lvl="1" eaLnBrk="1" hangingPunct="1"/>
            <a:r>
              <a:rPr lang="en-US" smtClean="0"/>
              <a:t>Bacteria-like organelles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Bacteria-Like Organelles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600200"/>
            <a:ext cx="6324600" cy="4525963"/>
          </a:xfrm>
        </p:spPr>
        <p:txBody>
          <a:bodyPr/>
          <a:lstStyle/>
          <a:p>
            <a:pPr eaLnBrk="1" hangingPunct="1"/>
            <a:r>
              <a:rPr lang="en-US" smtClean="0"/>
              <a:t>Derived from symbiotic bacteria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Ancient association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Endosymbiotic theory</a:t>
            </a:r>
          </a:p>
          <a:p>
            <a:pPr lvl="1" eaLnBrk="1" hangingPunct="1"/>
            <a:r>
              <a:rPr lang="en-US" smtClean="0"/>
              <a:t>Evolution of modern cells from cells &amp; symbiotic bacteria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figure 5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60638"/>
            <a:ext cx="76962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Membranous Organelles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924800" cy="1295400"/>
          </a:xfrm>
        </p:spPr>
        <p:txBody>
          <a:bodyPr/>
          <a:lstStyle/>
          <a:p>
            <a:pPr eaLnBrk="1" hangingPunct="1"/>
            <a:r>
              <a:rPr lang="en-US" smtClean="0"/>
              <a:t>Functional components within cytoplasm</a:t>
            </a:r>
          </a:p>
          <a:p>
            <a:pPr eaLnBrk="1" hangingPunct="1"/>
            <a:r>
              <a:rPr lang="en-US" smtClean="0"/>
              <a:t>Bound by membranes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Nucleus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Function</a:t>
            </a:r>
            <a:r>
              <a:rPr lang="en-US" smtClean="0"/>
              <a:t> – isolates DNA, controls movement of substances in/out of nucleus</a:t>
            </a:r>
          </a:p>
          <a:p>
            <a:pPr eaLnBrk="1" hangingPunct="1"/>
            <a:r>
              <a:rPr lang="en-US" b="1" smtClean="0"/>
              <a:t>Structure</a:t>
            </a:r>
          </a:p>
          <a:p>
            <a:pPr lvl="1" eaLnBrk="1" hangingPunct="1"/>
            <a:r>
              <a:rPr lang="en-US" sz="3200" smtClean="0"/>
              <a:t>Nuclear envelope</a:t>
            </a:r>
          </a:p>
          <a:p>
            <a:pPr lvl="2" eaLnBrk="1" hangingPunct="1"/>
            <a:r>
              <a:rPr lang="en-US" sz="3200" smtClean="0"/>
              <a:t>Two Phospholipid bilayers with protein lined pores ……</a:t>
            </a:r>
          </a:p>
          <a:p>
            <a:pPr lvl="1" eaLnBrk="1" hangingPunct="1"/>
            <a:r>
              <a:rPr lang="en-US" sz="3200" smtClean="0"/>
              <a:t>Nucleoplasm – fluid of the nucleus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Nucleus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Structure, </a:t>
            </a:r>
            <a:r>
              <a:rPr lang="en-US" sz="2400" i="1" smtClean="0"/>
              <a:t>continued</a:t>
            </a:r>
          </a:p>
          <a:p>
            <a:pPr lvl="1" eaLnBrk="1" hangingPunct="1"/>
            <a:r>
              <a:rPr lang="en-US" sz="3200" smtClean="0"/>
              <a:t>Nucleolus</a:t>
            </a:r>
          </a:p>
          <a:p>
            <a:pPr lvl="2" eaLnBrk="1" hangingPunct="1"/>
            <a:r>
              <a:rPr lang="en-US" sz="2800" smtClean="0"/>
              <a:t>Area of condensed DNA</a:t>
            </a:r>
          </a:p>
          <a:p>
            <a:pPr lvl="2" eaLnBrk="1" hangingPunct="1"/>
            <a:r>
              <a:rPr lang="en-US" sz="2800" smtClean="0"/>
              <a:t>Where ribosomes are made</a:t>
            </a:r>
          </a:p>
          <a:p>
            <a:pPr lvl="2" eaLnBrk="1" hangingPunct="1">
              <a:buFontTx/>
              <a:buNone/>
            </a:pPr>
            <a:endParaRPr lang="en-US" sz="2800" smtClean="0"/>
          </a:p>
          <a:p>
            <a:pPr lvl="2" eaLnBrk="1" hangingPunct="1"/>
            <a:endParaRPr lang="en-US" sz="2800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857250"/>
            <a:ext cx="8534400" cy="806450"/>
          </a:xfrm>
        </p:spPr>
        <p:txBody>
          <a:bodyPr/>
          <a:lstStyle/>
          <a:p>
            <a:pPr indent="6350"/>
            <a:r>
              <a:rPr lang="en-US" sz="2600" smtClean="0"/>
              <a:t> The eukaryotic cell’s genetic instructions are housed in the nucleus and carried out by the ribosomes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571750"/>
            <a:ext cx="8534400" cy="2163763"/>
          </a:xfrm>
        </p:spPr>
        <p:txBody>
          <a:bodyPr/>
          <a:lstStyle/>
          <a:p>
            <a:r>
              <a:rPr lang="en-US" sz="2800" smtClean="0"/>
              <a:t>The nucleus contains most of the DNA in a eukaryotic cell</a:t>
            </a:r>
          </a:p>
          <a:p>
            <a:r>
              <a:rPr lang="en-US" sz="2800" smtClean="0"/>
              <a:t>Ribosomes use the information from the DNA to make proteins</a:t>
            </a:r>
            <a:endParaRPr lang="en-US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642938"/>
            <a:ext cx="8229600" cy="1143000"/>
          </a:xfrm>
        </p:spPr>
        <p:txBody>
          <a:bodyPr/>
          <a:lstStyle/>
          <a:p>
            <a:r>
              <a:rPr lang="en-US" smtClean="0"/>
              <a:t>The Nucleus: Genetic Library of the Cell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786063"/>
            <a:ext cx="8534400" cy="2163762"/>
          </a:xfrm>
        </p:spPr>
        <p:txBody>
          <a:bodyPr/>
          <a:lstStyle/>
          <a:p>
            <a:r>
              <a:rPr lang="en-US" sz="2800" smtClean="0"/>
              <a:t>The nucleus contains most of the cell’s genes and is usually the most conspicuous organelle</a:t>
            </a:r>
          </a:p>
          <a:p>
            <a:r>
              <a:rPr lang="en-US" sz="2800" smtClean="0"/>
              <a:t>The nuclear envelope encloses the nucleus, separating it from the cytoplasm</a:t>
            </a:r>
            <a:endParaRPr 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071563"/>
            <a:ext cx="8534400" cy="914400"/>
          </a:xfrm>
        </p:spPr>
        <p:txBody>
          <a:bodyPr/>
          <a:lstStyle/>
          <a:p>
            <a:pPr marL="57150" indent="6350"/>
            <a:r>
              <a:rPr lang="en-US" smtClean="0"/>
              <a:t>Eukaryotic cells have internal membranes that compartmentalize their functions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714625"/>
            <a:ext cx="8534400" cy="3722688"/>
          </a:xfrm>
        </p:spPr>
        <p:txBody>
          <a:bodyPr/>
          <a:lstStyle/>
          <a:p>
            <a:r>
              <a:rPr lang="en-US" sz="2800" smtClean="0"/>
              <a:t>The basic structural and functional unit of every organism is one of two types of cells: prokaryotic or eukaryotic</a:t>
            </a:r>
          </a:p>
          <a:p>
            <a:r>
              <a:rPr lang="en-US" sz="2800" smtClean="0"/>
              <a:t>Only organisms of the domains Bacteria and Archaea consist of prokaryotic cells</a:t>
            </a:r>
          </a:p>
          <a:p>
            <a:r>
              <a:rPr lang="en-US" sz="2800" smtClean="0"/>
              <a:t>Protists, fungi, animals, and plants all consist of eukaryotic cells</a:t>
            </a:r>
            <a:endParaRPr lang="en-US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27013"/>
            <a:ext cx="780415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4264025" y="5360988"/>
            <a:ext cx="14906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Close-up of nuclear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b="1"/>
              <a:t>envelope</a:t>
            </a:r>
            <a:endParaRPr lang="en-US" sz="1200"/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4384675" y="296863"/>
            <a:ext cx="70961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Nucleus</a:t>
            </a:r>
            <a:endParaRPr lang="en-US" sz="1200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673600" y="1163638"/>
            <a:ext cx="8016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Nucleolus</a:t>
            </a:r>
            <a:endParaRPr lang="en-US" sz="1200"/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4165600" y="1423988"/>
            <a:ext cx="8016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Chromatin</a:t>
            </a:r>
            <a:endParaRPr lang="en-US" sz="1200"/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451225" y="1776413"/>
            <a:ext cx="1376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Nuclear envelope:</a:t>
            </a:r>
          </a:p>
          <a:p>
            <a:pPr eaLnBrk="1" hangingPunct="1">
              <a:lnSpc>
                <a:spcPct val="110000"/>
              </a:lnSpc>
            </a:pPr>
            <a:r>
              <a:rPr lang="en-US" sz="1200" b="1"/>
              <a:t>Inner membrane</a:t>
            </a:r>
            <a:endParaRPr lang="en-US" sz="1200"/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3448050" y="2173288"/>
            <a:ext cx="126206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Outer membrane</a:t>
            </a:r>
            <a:endParaRPr lang="en-US" sz="1200"/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3632200" y="2687638"/>
            <a:ext cx="10429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Nuclear pore</a:t>
            </a:r>
            <a:endParaRPr lang="en-US" sz="1200"/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4373563" y="3467100"/>
            <a:ext cx="9080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Pore</a:t>
            </a:r>
          </a:p>
          <a:p>
            <a:pPr eaLnBrk="1" hangingPunct="1"/>
            <a:r>
              <a:rPr lang="en-US" sz="1200" b="1"/>
              <a:t>complex</a:t>
            </a:r>
            <a:endParaRPr lang="en-US" sz="1200"/>
          </a:p>
        </p:txBody>
      </p:sp>
      <p:sp>
        <p:nvSpPr>
          <p:cNvPr id="58379" name="Text Box 12"/>
          <p:cNvSpPr txBox="1">
            <a:spLocks noChangeArrowheads="1"/>
          </p:cNvSpPr>
          <p:nvPr/>
        </p:nvSpPr>
        <p:spPr bwMode="auto">
          <a:xfrm>
            <a:off x="3360738" y="4618038"/>
            <a:ext cx="104298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Ribosome</a:t>
            </a:r>
            <a:endParaRPr lang="en-US" sz="1200"/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844550" y="6219825"/>
            <a:ext cx="164941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Pore complexes (TEM)</a:t>
            </a:r>
            <a:endParaRPr lang="en-US" sz="1200"/>
          </a:p>
        </p:txBody>
      </p:sp>
      <p:sp>
        <p:nvSpPr>
          <p:cNvPr id="58381" name="Text Box 14"/>
          <p:cNvSpPr txBox="1">
            <a:spLocks noChangeArrowheads="1"/>
          </p:cNvSpPr>
          <p:nvPr/>
        </p:nvSpPr>
        <p:spPr bwMode="auto">
          <a:xfrm>
            <a:off x="5900738" y="6219825"/>
            <a:ext cx="1684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Nuclear lamina (TEM)</a:t>
            </a:r>
            <a:endParaRPr lang="en-US" sz="1200"/>
          </a:p>
        </p:txBody>
      </p:sp>
      <p:sp>
        <p:nvSpPr>
          <p:cNvPr id="58382" name="Text Box 15"/>
          <p:cNvSpPr txBox="1">
            <a:spLocks noChangeArrowheads="1"/>
          </p:cNvSpPr>
          <p:nvPr/>
        </p:nvSpPr>
        <p:spPr bwMode="auto">
          <a:xfrm>
            <a:off x="7718425" y="4635500"/>
            <a:ext cx="4683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1 µm</a:t>
            </a:r>
            <a:endParaRPr lang="en-US" sz="1200"/>
          </a:p>
        </p:txBody>
      </p:sp>
      <p:sp>
        <p:nvSpPr>
          <p:cNvPr id="58383" name="Text Box 16"/>
          <p:cNvSpPr txBox="1">
            <a:spLocks noChangeArrowheads="1"/>
          </p:cNvSpPr>
          <p:nvPr/>
        </p:nvSpPr>
        <p:spPr bwMode="auto">
          <a:xfrm>
            <a:off x="7558088" y="4168775"/>
            <a:ext cx="814387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Rough ER</a:t>
            </a:r>
            <a:endParaRPr lang="en-US" sz="1200"/>
          </a:p>
        </p:txBody>
      </p:sp>
      <p:sp>
        <p:nvSpPr>
          <p:cNvPr id="58384" name="Text Box 17"/>
          <p:cNvSpPr txBox="1">
            <a:spLocks noChangeArrowheads="1"/>
          </p:cNvSpPr>
          <p:nvPr/>
        </p:nvSpPr>
        <p:spPr bwMode="auto">
          <a:xfrm>
            <a:off x="7804150" y="931863"/>
            <a:ext cx="70961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 b="1"/>
              <a:t>Nucleus</a:t>
            </a:r>
            <a:endParaRPr lang="en-US" sz="1200"/>
          </a:p>
        </p:txBody>
      </p:sp>
      <p:sp>
        <p:nvSpPr>
          <p:cNvPr id="58385" name="Text Box 18"/>
          <p:cNvSpPr txBox="1">
            <a:spLocks noChangeArrowheads="1"/>
          </p:cNvSpPr>
          <p:nvPr/>
        </p:nvSpPr>
        <p:spPr bwMode="auto">
          <a:xfrm>
            <a:off x="876300" y="1106488"/>
            <a:ext cx="46831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1 µm</a:t>
            </a:r>
            <a:endParaRPr lang="en-US" sz="1200"/>
          </a:p>
        </p:txBody>
      </p:sp>
      <p:sp>
        <p:nvSpPr>
          <p:cNvPr id="58386" name="Text Box 19"/>
          <p:cNvSpPr txBox="1">
            <a:spLocks noChangeArrowheads="1"/>
          </p:cNvSpPr>
          <p:nvPr/>
        </p:nvSpPr>
        <p:spPr bwMode="auto">
          <a:xfrm>
            <a:off x="850900" y="4911725"/>
            <a:ext cx="5921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0.25 µm</a:t>
            </a:r>
            <a:endParaRPr lang="en-US" sz="1200"/>
          </a:p>
        </p:txBody>
      </p:sp>
      <p:sp>
        <p:nvSpPr>
          <p:cNvPr id="58387" name="Text Box 20"/>
          <p:cNvSpPr txBox="1">
            <a:spLocks noChangeArrowheads="1"/>
          </p:cNvSpPr>
          <p:nvPr/>
        </p:nvSpPr>
        <p:spPr bwMode="auto">
          <a:xfrm>
            <a:off x="847725" y="4344988"/>
            <a:ext cx="205581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200" b="1"/>
              <a:t>Surface of nuclear envelope</a:t>
            </a:r>
            <a:endParaRPr lang="en-US" sz="1200"/>
          </a:p>
        </p:txBody>
      </p:sp>
      <p:sp>
        <p:nvSpPr>
          <p:cNvPr id="58388" name="Line 21"/>
          <p:cNvSpPr>
            <a:spLocks noChangeShapeType="1"/>
          </p:cNvSpPr>
          <p:nvPr/>
        </p:nvSpPr>
        <p:spPr bwMode="auto">
          <a:xfrm>
            <a:off x="854075" y="1343025"/>
            <a:ext cx="400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89" name="Line 22"/>
          <p:cNvSpPr>
            <a:spLocks noChangeShapeType="1"/>
          </p:cNvSpPr>
          <p:nvPr/>
        </p:nvSpPr>
        <p:spPr bwMode="auto">
          <a:xfrm>
            <a:off x="857250" y="1301750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0" name="Line 23"/>
          <p:cNvSpPr>
            <a:spLocks noChangeShapeType="1"/>
          </p:cNvSpPr>
          <p:nvPr/>
        </p:nvSpPr>
        <p:spPr bwMode="auto">
          <a:xfrm>
            <a:off x="1254125" y="1304925"/>
            <a:ext cx="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1" name="Line 24"/>
          <p:cNvSpPr>
            <a:spLocks noChangeShapeType="1"/>
          </p:cNvSpPr>
          <p:nvPr/>
        </p:nvSpPr>
        <p:spPr bwMode="auto">
          <a:xfrm>
            <a:off x="850900" y="5153025"/>
            <a:ext cx="587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2" name="Line 25"/>
          <p:cNvSpPr>
            <a:spLocks noChangeShapeType="1"/>
          </p:cNvSpPr>
          <p:nvPr/>
        </p:nvSpPr>
        <p:spPr bwMode="auto">
          <a:xfrm>
            <a:off x="854075" y="5102225"/>
            <a:ext cx="0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3" name="Line 26"/>
          <p:cNvSpPr>
            <a:spLocks noChangeShapeType="1"/>
          </p:cNvSpPr>
          <p:nvPr/>
        </p:nvSpPr>
        <p:spPr bwMode="auto">
          <a:xfrm>
            <a:off x="1435100" y="5102225"/>
            <a:ext cx="0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4" name="Line 27"/>
          <p:cNvSpPr>
            <a:spLocks noChangeShapeType="1"/>
          </p:cNvSpPr>
          <p:nvPr/>
        </p:nvSpPr>
        <p:spPr bwMode="auto">
          <a:xfrm flipV="1">
            <a:off x="4124325" y="371475"/>
            <a:ext cx="212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5" name="Line 28"/>
          <p:cNvSpPr>
            <a:spLocks noChangeShapeType="1"/>
          </p:cNvSpPr>
          <p:nvPr/>
        </p:nvSpPr>
        <p:spPr bwMode="auto">
          <a:xfrm>
            <a:off x="5407025" y="1314450"/>
            <a:ext cx="647700" cy="555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6" name="Line 29"/>
          <p:cNvSpPr>
            <a:spLocks noChangeShapeType="1"/>
          </p:cNvSpPr>
          <p:nvPr/>
        </p:nvSpPr>
        <p:spPr bwMode="auto">
          <a:xfrm>
            <a:off x="4956175" y="1562100"/>
            <a:ext cx="654050" cy="555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7" name="Line 30"/>
          <p:cNvSpPr>
            <a:spLocks noChangeShapeType="1"/>
          </p:cNvSpPr>
          <p:nvPr/>
        </p:nvSpPr>
        <p:spPr bwMode="auto">
          <a:xfrm>
            <a:off x="4651375" y="2127250"/>
            <a:ext cx="282575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8" name="Line 31"/>
          <p:cNvSpPr>
            <a:spLocks noChangeShapeType="1"/>
          </p:cNvSpPr>
          <p:nvPr/>
        </p:nvSpPr>
        <p:spPr bwMode="auto">
          <a:xfrm>
            <a:off x="4683125" y="2339975"/>
            <a:ext cx="301625" cy="231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399" name="Line 32"/>
          <p:cNvSpPr>
            <a:spLocks noChangeShapeType="1"/>
          </p:cNvSpPr>
          <p:nvPr/>
        </p:nvSpPr>
        <p:spPr bwMode="auto">
          <a:xfrm flipV="1">
            <a:off x="2489200" y="2136775"/>
            <a:ext cx="939800" cy="657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0" name="Line 33"/>
          <p:cNvSpPr>
            <a:spLocks noChangeShapeType="1"/>
          </p:cNvSpPr>
          <p:nvPr/>
        </p:nvSpPr>
        <p:spPr bwMode="auto">
          <a:xfrm flipV="1">
            <a:off x="2686050" y="2336800"/>
            <a:ext cx="746125" cy="581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1" name="Line 34"/>
          <p:cNvSpPr>
            <a:spLocks noChangeShapeType="1"/>
          </p:cNvSpPr>
          <p:nvPr/>
        </p:nvSpPr>
        <p:spPr bwMode="auto">
          <a:xfrm flipH="1">
            <a:off x="2809875" y="2822575"/>
            <a:ext cx="787400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2" name="Line 35"/>
          <p:cNvSpPr>
            <a:spLocks noChangeShapeType="1"/>
          </p:cNvSpPr>
          <p:nvPr/>
        </p:nvSpPr>
        <p:spPr bwMode="auto">
          <a:xfrm flipV="1">
            <a:off x="7359650" y="1006475"/>
            <a:ext cx="403225" cy="536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3" name="Line 36"/>
          <p:cNvSpPr>
            <a:spLocks noChangeShapeType="1"/>
          </p:cNvSpPr>
          <p:nvPr/>
        </p:nvSpPr>
        <p:spPr bwMode="auto">
          <a:xfrm>
            <a:off x="7540625" y="3644900"/>
            <a:ext cx="352425" cy="555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4" name="Line 37"/>
          <p:cNvSpPr>
            <a:spLocks noChangeShapeType="1"/>
          </p:cNvSpPr>
          <p:nvPr/>
        </p:nvSpPr>
        <p:spPr bwMode="auto">
          <a:xfrm>
            <a:off x="7512050" y="4857750"/>
            <a:ext cx="822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5" name="Line 38"/>
          <p:cNvSpPr>
            <a:spLocks noChangeShapeType="1"/>
          </p:cNvSpPr>
          <p:nvPr/>
        </p:nvSpPr>
        <p:spPr bwMode="auto">
          <a:xfrm>
            <a:off x="7512050" y="4813300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6" name="Line 39"/>
          <p:cNvSpPr>
            <a:spLocks noChangeShapeType="1"/>
          </p:cNvSpPr>
          <p:nvPr/>
        </p:nvSpPr>
        <p:spPr bwMode="auto">
          <a:xfrm>
            <a:off x="8337550" y="4810125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7" name="AutoShape 40"/>
          <p:cNvSpPr>
            <a:spLocks/>
          </p:cNvSpPr>
          <p:nvPr/>
        </p:nvSpPr>
        <p:spPr bwMode="auto">
          <a:xfrm rot="-5400000">
            <a:off x="5041900" y="3876676"/>
            <a:ext cx="123825" cy="565150"/>
          </a:xfrm>
          <a:prstGeom prst="rightBrace">
            <a:avLst>
              <a:gd name="adj1" fmla="val 380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8" name="Line 41"/>
          <p:cNvSpPr>
            <a:spLocks noChangeShapeType="1"/>
          </p:cNvSpPr>
          <p:nvPr/>
        </p:nvSpPr>
        <p:spPr bwMode="auto">
          <a:xfrm flipH="1" flipV="1">
            <a:off x="4848225" y="3838575"/>
            <a:ext cx="257175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8409" name="Line 42"/>
          <p:cNvSpPr>
            <a:spLocks noChangeShapeType="1"/>
          </p:cNvSpPr>
          <p:nvPr/>
        </p:nvSpPr>
        <p:spPr bwMode="auto">
          <a:xfrm>
            <a:off x="4146550" y="4743450"/>
            <a:ext cx="71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figure 5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1975"/>
            <a:ext cx="43529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Nucleus 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133600"/>
            <a:ext cx="4038600" cy="3810000"/>
          </a:xfrm>
        </p:spPr>
        <p:txBody>
          <a:bodyPr/>
          <a:lstStyle/>
          <a:p>
            <a:pPr eaLnBrk="1" hangingPunct="1"/>
            <a:r>
              <a:rPr lang="en-US" sz="2800" smtClean="0"/>
              <a:t>Control center of cell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Double membrane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Contains </a:t>
            </a:r>
          </a:p>
          <a:p>
            <a:pPr lvl="1" eaLnBrk="1" hangingPunct="1"/>
            <a:r>
              <a:rPr lang="en-US" sz="2400" smtClean="0"/>
              <a:t>Chromosomes</a:t>
            </a:r>
          </a:p>
          <a:p>
            <a:pPr lvl="1" eaLnBrk="1" hangingPunct="1"/>
            <a:r>
              <a:rPr lang="en-US" sz="2400" smtClean="0"/>
              <a:t>Nucleolus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figure 5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12975"/>
            <a:ext cx="43529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Nuclear Envelope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Separates nucleus from rest of cell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Double membrane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Has pores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DNA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495800" cy="4038600"/>
          </a:xfrm>
        </p:spPr>
        <p:txBody>
          <a:bodyPr/>
          <a:lstStyle/>
          <a:p>
            <a:pPr eaLnBrk="1" hangingPunct="1"/>
            <a:r>
              <a:rPr lang="en-US" smtClean="0"/>
              <a:t>Hereditary material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Chromosomes</a:t>
            </a:r>
          </a:p>
          <a:p>
            <a:pPr lvl="1" eaLnBrk="1" hangingPunct="1"/>
            <a:r>
              <a:rPr lang="en-US" smtClean="0"/>
              <a:t>DNA</a:t>
            </a:r>
          </a:p>
          <a:p>
            <a:pPr lvl="1" eaLnBrk="1" hangingPunct="1"/>
            <a:r>
              <a:rPr lang="en-US" smtClean="0"/>
              <a:t>Protiens</a:t>
            </a:r>
          </a:p>
          <a:p>
            <a:pPr lvl="1" eaLnBrk="1" hangingPunct="1"/>
            <a:r>
              <a:rPr lang="en-US" smtClean="0"/>
              <a:t>Form for cell division</a:t>
            </a:r>
          </a:p>
          <a:p>
            <a:pPr eaLnBrk="1" hangingPunct="1"/>
            <a:r>
              <a:rPr lang="en-US" smtClean="0"/>
              <a:t> Chromatin</a:t>
            </a:r>
          </a:p>
        </p:txBody>
      </p:sp>
      <p:pic>
        <p:nvPicPr>
          <p:cNvPr id="61444" name="Picture 8" descr="figure 5-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8590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Nucleolus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Most cells have 2 or more</a:t>
            </a:r>
          </a:p>
          <a:p>
            <a:pPr eaLnBrk="1" hangingPunct="1"/>
            <a:r>
              <a:rPr lang="en-US" smtClean="0"/>
              <a:t>Directs synthesis of RNA</a:t>
            </a:r>
          </a:p>
          <a:p>
            <a:pPr eaLnBrk="1" hangingPunct="1"/>
            <a:r>
              <a:rPr lang="en-US" smtClean="0"/>
              <a:t>Forms ribosomes</a:t>
            </a:r>
          </a:p>
        </p:txBody>
      </p:sp>
      <p:pic>
        <p:nvPicPr>
          <p:cNvPr id="62468" name="Picture 7" descr="figure 5-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895600"/>
            <a:ext cx="318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Nucleus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DNA arranged in chromosomes</a:t>
            </a:r>
          </a:p>
          <a:p>
            <a:pPr lvl="1" eaLnBrk="1" hangingPunct="1"/>
            <a:r>
              <a:rPr lang="en-US" sz="3200" smtClean="0"/>
              <a:t>Chromosome – single </a:t>
            </a:r>
            <a:r>
              <a:rPr lang="en-US" sz="3200" i="1" smtClean="0"/>
              <a:t>molecule</a:t>
            </a:r>
            <a:r>
              <a:rPr lang="en-US" sz="3200" smtClean="0"/>
              <a:t> of DNA and its associated proteins</a:t>
            </a:r>
          </a:p>
          <a:p>
            <a:pPr lvl="1" eaLnBrk="1" hangingPunct="1"/>
            <a:r>
              <a:rPr lang="en-US" sz="3200" smtClean="0"/>
              <a:t>Chromatin – all of the cell’s DNA and the associated proteins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Ribosomes: Protein Factories in the Cell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674813"/>
            <a:ext cx="8534400" cy="5183187"/>
          </a:xfrm>
        </p:spPr>
        <p:txBody>
          <a:bodyPr/>
          <a:lstStyle/>
          <a:p>
            <a:r>
              <a:rPr lang="en-US" sz="2800" smtClean="0"/>
              <a:t>Ribosomes are particles made of ribosomal RNA and protein</a:t>
            </a:r>
          </a:p>
          <a:p>
            <a:r>
              <a:rPr lang="en-US" sz="2800" smtClean="0"/>
              <a:t>Ribosomes carry out protein synthesis in two locations:</a:t>
            </a:r>
          </a:p>
          <a:p>
            <a:pPr lvl="1"/>
            <a:r>
              <a:rPr lang="en-US" smtClean="0"/>
              <a:t>In the cytosol (free ribosomes)</a:t>
            </a:r>
          </a:p>
          <a:p>
            <a:pPr lvl="1"/>
            <a:r>
              <a:rPr lang="en-US" smtClean="0"/>
              <a:t>On the outside of the endoplasmic reticulum (ER) or the nuclear envelope (bound ribosomes)</a:t>
            </a:r>
          </a:p>
          <a:p>
            <a:pPr>
              <a:buFontTx/>
              <a:buNone/>
            </a:pPr>
            <a:endParaRPr lang="en-US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074738"/>
            <a:ext cx="8535987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481013" y="1193800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b="1"/>
              <a:t>Ribosomes</a:t>
            </a:r>
            <a:endParaRPr lang="en-US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617913" y="4437063"/>
            <a:ext cx="996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b="1"/>
              <a:t>0.5 µm</a:t>
            </a:r>
            <a:endParaRPr lang="en-US"/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2430463" y="1196975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b="1"/>
              <a:t>ER</a:t>
            </a:r>
            <a:endParaRPr lang="en-US"/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6075363" y="1247775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/>
              <a:t>Cytosol</a:t>
            </a:r>
            <a:endParaRPr lang="en-US"/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6069013" y="1597025"/>
            <a:ext cx="17335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Endoplasmic</a:t>
            </a:r>
          </a:p>
          <a:p>
            <a:pPr eaLnBrk="1" hangingPunct="1"/>
            <a:r>
              <a:rPr lang="en-US" b="1"/>
              <a:t>reticulum (ER)</a:t>
            </a:r>
            <a:endParaRPr lang="en-US"/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6069013" y="2222500"/>
            <a:ext cx="17335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Free ribosomes</a:t>
            </a:r>
            <a:endParaRPr lang="en-US"/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6072188" y="2730500"/>
            <a:ext cx="20256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Bound ribosomes</a:t>
            </a:r>
            <a:endParaRPr lang="en-US"/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7926388" y="3624263"/>
            <a:ext cx="94138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Large</a:t>
            </a:r>
          </a:p>
          <a:p>
            <a:pPr eaLnBrk="1" hangingPunct="1"/>
            <a:r>
              <a:rPr lang="en-US" b="1"/>
              <a:t>subunit</a:t>
            </a:r>
            <a:endParaRPr lang="en-US"/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>
            <a:off x="7932738" y="4406900"/>
            <a:ext cx="9413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Small</a:t>
            </a:r>
          </a:p>
          <a:p>
            <a:pPr eaLnBrk="1" hangingPunct="1"/>
            <a:r>
              <a:rPr lang="en-US" b="1"/>
              <a:t>subunit</a:t>
            </a:r>
            <a:endParaRPr lang="en-US"/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6470650" y="5075238"/>
            <a:ext cx="22717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Diagram of</a:t>
            </a:r>
          </a:p>
          <a:p>
            <a:pPr eaLnBrk="1" hangingPunct="1"/>
            <a:r>
              <a:rPr lang="en-US" b="1"/>
              <a:t>a ribosome</a:t>
            </a:r>
            <a:endParaRPr lang="en-US"/>
          </a:p>
        </p:txBody>
      </p:sp>
      <p:sp>
        <p:nvSpPr>
          <p:cNvPr id="66573" name="Text Box 14"/>
          <p:cNvSpPr txBox="1">
            <a:spLocks noChangeArrowheads="1"/>
          </p:cNvSpPr>
          <p:nvPr/>
        </p:nvSpPr>
        <p:spPr bwMode="auto">
          <a:xfrm>
            <a:off x="2941638" y="5065713"/>
            <a:ext cx="22717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TEM showing ER</a:t>
            </a:r>
          </a:p>
          <a:p>
            <a:pPr eaLnBrk="1" hangingPunct="1"/>
            <a:r>
              <a:rPr lang="en-US" b="1"/>
              <a:t>and ribosomes</a:t>
            </a:r>
            <a:endParaRPr lang="en-US"/>
          </a:p>
        </p:txBody>
      </p:sp>
      <p:sp>
        <p:nvSpPr>
          <p:cNvPr id="66574" name="Line 15"/>
          <p:cNvSpPr>
            <a:spLocks noChangeShapeType="1"/>
          </p:cNvSpPr>
          <p:nvPr/>
        </p:nvSpPr>
        <p:spPr bwMode="auto">
          <a:xfrm flipH="1" flipV="1">
            <a:off x="857250" y="1400175"/>
            <a:ext cx="130175" cy="657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75" name="Line 16"/>
          <p:cNvSpPr>
            <a:spLocks noChangeShapeType="1"/>
          </p:cNvSpPr>
          <p:nvPr/>
        </p:nvSpPr>
        <p:spPr bwMode="auto">
          <a:xfrm>
            <a:off x="860425" y="1397000"/>
            <a:ext cx="457200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76" name="Line 17"/>
          <p:cNvSpPr>
            <a:spLocks noChangeShapeType="1"/>
          </p:cNvSpPr>
          <p:nvPr/>
        </p:nvSpPr>
        <p:spPr bwMode="auto">
          <a:xfrm flipH="1">
            <a:off x="2441575" y="1400175"/>
            <a:ext cx="98425" cy="29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77" name="Line 18"/>
          <p:cNvSpPr>
            <a:spLocks noChangeShapeType="1"/>
          </p:cNvSpPr>
          <p:nvPr/>
        </p:nvSpPr>
        <p:spPr bwMode="auto">
          <a:xfrm>
            <a:off x="5445125" y="1346200"/>
            <a:ext cx="561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78" name="Line 19"/>
          <p:cNvSpPr>
            <a:spLocks noChangeShapeType="1"/>
          </p:cNvSpPr>
          <p:nvPr/>
        </p:nvSpPr>
        <p:spPr bwMode="auto">
          <a:xfrm>
            <a:off x="5553075" y="1689100"/>
            <a:ext cx="10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79" name="Line 20"/>
          <p:cNvSpPr>
            <a:spLocks noChangeShapeType="1"/>
          </p:cNvSpPr>
          <p:nvPr/>
        </p:nvSpPr>
        <p:spPr bwMode="auto">
          <a:xfrm>
            <a:off x="5553075" y="1790700"/>
            <a:ext cx="10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0" name="Line 21"/>
          <p:cNvSpPr>
            <a:spLocks noChangeShapeType="1"/>
          </p:cNvSpPr>
          <p:nvPr/>
        </p:nvSpPr>
        <p:spPr bwMode="auto">
          <a:xfrm flipV="1">
            <a:off x="5657850" y="1685925"/>
            <a:ext cx="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1" name="Line 22"/>
          <p:cNvSpPr>
            <a:spLocks noChangeShapeType="1"/>
          </p:cNvSpPr>
          <p:nvPr/>
        </p:nvSpPr>
        <p:spPr bwMode="auto">
          <a:xfrm>
            <a:off x="5661025" y="1746250"/>
            <a:ext cx="346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2" name="Line 23"/>
          <p:cNvSpPr>
            <a:spLocks noChangeShapeType="1"/>
          </p:cNvSpPr>
          <p:nvPr/>
        </p:nvSpPr>
        <p:spPr bwMode="auto">
          <a:xfrm>
            <a:off x="5143500" y="2133600"/>
            <a:ext cx="866775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3" name="Line 24"/>
          <p:cNvSpPr>
            <a:spLocks noChangeShapeType="1"/>
          </p:cNvSpPr>
          <p:nvPr/>
        </p:nvSpPr>
        <p:spPr bwMode="auto">
          <a:xfrm flipH="1" flipV="1">
            <a:off x="4927600" y="2276475"/>
            <a:ext cx="1085850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4" name="Line 25"/>
          <p:cNvSpPr>
            <a:spLocks noChangeShapeType="1"/>
          </p:cNvSpPr>
          <p:nvPr/>
        </p:nvSpPr>
        <p:spPr bwMode="auto">
          <a:xfrm>
            <a:off x="5210175" y="2667000"/>
            <a:ext cx="796925" cy="225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5" name="Line 26"/>
          <p:cNvSpPr>
            <a:spLocks noChangeShapeType="1"/>
          </p:cNvSpPr>
          <p:nvPr/>
        </p:nvSpPr>
        <p:spPr bwMode="auto">
          <a:xfrm flipH="1">
            <a:off x="5010150" y="2892425"/>
            <a:ext cx="996950" cy="485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6" name="Line 27"/>
          <p:cNvSpPr>
            <a:spLocks noChangeShapeType="1"/>
          </p:cNvSpPr>
          <p:nvPr/>
        </p:nvSpPr>
        <p:spPr bwMode="auto">
          <a:xfrm>
            <a:off x="2949575" y="4454525"/>
            <a:ext cx="2019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7" name="Line 28"/>
          <p:cNvSpPr>
            <a:spLocks noChangeShapeType="1"/>
          </p:cNvSpPr>
          <p:nvPr/>
        </p:nvSpPr>
        <p:spPr bwMode="auto">
          <a:xfrm>
            <a:off x="2952750" y="4391025"/>
            <a:ext cx="0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8" name="Line 29"/>
          <p:cNvSpPr>
            <a:spLocks noChangeShapeType="1"/>
          </p:cNvSpPr>
          <p:nvPr/>
        </p:nvSpPr>
        <p:spPr bwMode="auto">
          <a:xfrm>
            <a:off x="4965700" y="4394200"/>
            <a:ext cx="0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89" name="Line 30"/>
          <p:cNvSpPr>
            <a:spLocks noChangeShapeType="1"/>
          </p:cNvSpPr>
          <p:nvPr/>
        </p:nvSpPr>
        <p:spPr bwMode="auto">
          <a:xfrm flipV="1">
            <a:off x="7502525" y="3771900"/>
            <a:ext cx="38735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6590" name="Line 31"/>
          <p:cNvSpPr>
            <a:spLocks noChangeShapeType="1"/>
          </p:cNvSpPr>
          <p:nvPr/>
        </p:nvSpPr>
        <p:spPr bwMode="auto">
          <a:xfrm flipV="1">
            <a:off x="7556500" y="4556125"/>
            <a:ext cx="336550" cy="47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143000"/>
            <a:ext cx="8229600" cy="1143000"/>
          </a:xfrm>
        </p:spPr>
        <p:txBody>
          <a:bodyPr/>
          <a:lstStyle/>
          <a:p>
            <a:r>
              <a:rPr lang="en-US" smtClean="0"/>
              <a:t>The Endomembrane System: </a:t>
            </a:r>
            <a:r>
              <a:rPr lang="en-US" i="1" smtClean="0"/>
              <a:t>A Review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3143250"/>
            <a:ext cx="8534400" cy="1555750"/>
          </a:xfrm>
        </p:spPr>
        <p:txBody>
          <a:bodyPr/>
          <a:lstStyle/>
          <a:p>
            <a:r>
              <a:rPr lang="en-US" smtClean="0"/>
              <a:t>The endomembrane system is a complex and dynamic player in the cell’s compartmental organization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52438"/>
            <a:ext cx="8535987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652588" y="30622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Nuclear envelope</a:t>
            </a:r>
            <a:endParaRPr lang="en-US" sz="1500"/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6732588" y="69373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Nucleus</a:t>
            </a:r>
            <a:endParaRPr lang="en-US" sz="1500"/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6767513" y="17637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Rough ER</a:t>
            </a:r>
            <a:endParaRPr lang="en-US" sz="1500"/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619125" y="28479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Smooth ER</a:t>
            </a:r>
            <a:endParaRPr lang="en-US" sz="1500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>
            <a:off x="5362575" y="822325"/>
            <a:ext cx="1330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8616" name="Line 9"/>
          <p:cNvSpPr>
            <a:spLocks noChangeShapeType="1"/>
          </p:cNvSpPr>
          <p:nvPr/>
        </p:nvSpPr>
        <p:spPr bwMode="auto">
          <a:xfrm>
            <a:off x="6254750" y="1631950"/>
            <a:ext cx="441325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8617" name="Line 10"/>
          <p:cNvSpPr>
            <a:spLocks noChangeShapeType="1"/>
          </p:cNvSpPr>
          <p:nvPr/>
        </p:nvSpPr>
        <p:spPr bwMode="auto">
          <a:xfrm>
            <a:off x="784225" y="1927225"/>
            <a:ext cx="0" cy="917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H="1" flipV="1">
            <a:off x="981075" y="2022475"/>
            <a:ext cx="1047750" cy="9937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8619" name="Line 12"/>
          <p:cNvSpPr>
            <a:spLocks noChangeShapeType="1"/>
          </p:cNvSpPr>
          <p:nvPr/>
        </p:nvSpPr>
        <p:spPr bwMode="auto">
          <a:xfrm flipV="1">
            <a:off x="2027238" y="1412875"/>
            <a:ext cx="431800" cy="16065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Structure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All Cells have:</a:t>
            </a:r>
          </a:p>
          <a:p>
            <a:pPr lvl="1" eaLnBrk="1" hangingPunct="1"/>
            <a:r>
              <a:rPr lang="en-US" sz="3600" smtClean="0"/>
              <a:t>an outermost plasma membrane</a:t>
            </a:r>
          </a:p>
          <a:p>
            <a:pPr lvl="1" eaLnBrk="1" hangingPunct="1"/>
            <a:r>
              <a:rPr lang="en-US" sz="3600" smtClean="0"/>
              <a:t>genetic material in the form of DNA </a:t>
            </a:r>
          </a:p>
          <a:p>
            <a:pPr lvl="1" eaLnBrk="1" hangingPunct="1"/>
            <a:r>
              <a:rPr lang="en-US" sz="3600" smtClean="0"/>
              <a:t>cytoplasm with ribosomes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52438"/>
            <a:ext cx="8535987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1652588" y="30622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Nuclear envelope</a:t>
            </a:r>
            <a:endParaRPr lang="en-US" sz="1500"/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6732588" y="69373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Nucleus</a:t>
            </a:r>
            <a:endParaRPr lang="en-US" sz="1500"/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6767513" y="17637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Rough ER</a:t>
            </a:r>
            <a:endParaRPr lang="en-US" sz="1500"/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619125" y="28479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Smooth ER</a:t>
            </a:r>
            <a:endParaRPr lang="en-US" sz="1500"/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6986588" y="391795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Transport vesicle</a:t>
            </a:r>
            <a:endParaRPr lang="en-US" sz="1500"/>
          </a:p>
        </p:txBody>
      </p:sp>
      <p:sp>
        <p:nvSpPr>
          <p:cNvPr id="69640" name="Text Box 9"/>
          <p:cNvSpPr txBox="1">
            <a:spLocks noChangeArrowheads="1"/>
          </p:cNvSpPr>
          <p:nvPr/>
        </p:nvSpPr>
        <p:spPr bwMode="auto">
          <a:xfrm>
            <a:off x="3524250" y="31527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 i="1"/>
              <a:t>cis</a:t>
            </a:r>
            <a:r>
              <a:rPr lang="en-US" sz="1500" b="1"/>
              <a:t> Golgi</a:t>
            </a:r>
            <a:endParaRPr lang="en-US" sz="1500"/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3948113" y="58785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 i="1"/>
              <a:t>trans</a:t>
            </a:r>
            <a:r>
              <a:rPr lang="en-US" sz="1500" b="1"/>
              <a:t> Golgi</a:t>
            </a:r>
            <a:endParaRPr lang="en-US" sz="1500"/>
          </a:p>
        </p:txBody>
      </p:sp>
      <p:sp>
        <p:nvSpPr>
          <p:cNvPr id="69642" name="Line 11"/>
          <p:cNvSpPr>
            <a:spLocks noChangeShapeType="1"/>
          </p:cNvSpPr>
          <p:nvPr/>
        </p:nvSpPr>
        <p:spPr bwMode="auto">
          <a:xfrm>
            <a:off x="5362575" y="822325"/>
            <a:ext cx="1330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3" name="Line 12"/>
          <p:cNvSpPr>
            <a:spLocks noChangeShapeType="1"/>
          </p:cNvSpPr>
          <p:nvPr/>
        </p:nvSpPr>
        <p:spPr bwMode="auto">
          <a:xfrm>
            <a:off x="6254750" y="1631950"/>
            <a:ext cx="441325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4" name="Line 13"/>
          <p:cNvSpPr>
            <a:spLocks noChangeShapeType="1"/>
          </p:cNvSpPr>
          <p:nvPr/>
        </p:nvSpPr>
        <p:spPr bwMode="auto">
          <a:xfrm>
            <a:off x="784225" y="1927225"/>
            <a:ext cx="0" cy="917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5" name="Line 14"/>
          <p:cNvSpPr>
            <a:spLocks noChangeShapeType="1"/>
          </p:cNvSpPr>
          <p:nvPr/>
        </p:nvSpPr>
        <p:spPr bwMode="auto">
          <a:xfrm flipH="1" flipV="1">
            <a:off x="981075" y="2022475"/>
            <a:ext cx="1047750" cy="9937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6" name="Line 15"/>
          <p:cNvSpPr>
            <a:spLocks noChangeShapeType="1"/>
          </p:cNvSpPr>
          <p:nvPr/>
        </p:nvSpPr>
        <p:spPr bwMode="auto">
          <a:xfrm flipV="1">
            <a:off x="2027238" y="1412875"/>
            <a:ext cx="431800" cy="16065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7" name="Line 16"/>
          <p:cNvSpPr>
            <a:spLocks noChangeShapeType="1"/>
          </p:cNvSpPr>
          <p:nvPr/>
        </p:nvSpPr>
        <p:spPr bwMode="auto">
          <a:xfrm flipH="1">
            <a:off x="6756400" y="4197350"/>
            <a:ext cx="346075" cy="3048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8" name="Line 17"/>
          <p:cNvSpPr>
            <a:spLocks noChangeShapeType="1"/>
          </p:cNvSpPr>
          <p:nvPr/>
        </p:nvSpPr>
        <p:spPr bwMode="auto">
          <a:xfrm flipV="1">
            <a:off x="4794250" y="4879975"/>
            <a:ext cx="469900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69649" name="Line 18"/>
          <p:cNvSpPr>
            <a:spLocks noChangeShapeType="1"/>
          </p:cNvSpPr>
          <p:nvPr/>
        </p:nvSpPr>
        <p:spPr bwMode="auto">
          <a:xfrm flipV="1">
            <a:off x="4362450" y="3267075"/>
            <a:ext cx="47625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52438"/>
            <a:ext cx="8535987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652588" y="30622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Nuclear envelope</a:t>
            </a:r>
            <a:endParaRPr lang="en-US" sz="1500"/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6732588" y="69373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Nucleus</a:t>
            </a:r>
            <a:endParaRPr lang="en-US" sz="1500"/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6767513" y="17637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Rough ER</a:t>
            </a:r>
            <a:endParaRPr lang="en-US" sz="1500"/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619125" y="28479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Smooth ER</a:t>
            </a:r>
            <a:endParaRPr lang="en-US" sz="1500"/>
          </a:p>
        </p:txBody>
      </p:sp>
      <p:sp>
        <p:nvSpPr>
          <p:cNvPr id="70663" name="Text Box 8"/>
          <p:cNvSpPr txBox="1">
            <a:spLocks noChangeArrowheads="1"/>
          </p:cNvSpPr>
          <p:nvPr/>
        </p:nvSpPr>
        <p:spPr bwMode="auto">
          <a:xfrm>
            <a:off x="6986588" y="391795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Transport vesicle</a:t>
            </a:r>
            <a:endParaRPr lang="en-US" sz="1500"/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3524250" y="31527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 i="1"/>
              <a:t>cis</a:t>
            </a:r>
            <a:r>
              <a:rPr lang="en-US" sz="1500" b="1"/>
              <a:t> Golgi</a:t>
            </a:r>
            <a:endParaRPr lang="en-US" sz="1500"/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3948113" y="58785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 i="1"/>
              <a:t>trans</a:t>
            </a:r>
            <a:r>
              <a:rPr lang="en-US" sz="1500" b="1"/>
              <a:t> Golgi</a:t>
            </a:r>
            <a:endParaRPr lang="en-US" sz="1500"/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7697788" y="5440363"/>
            <a:ext cx="1165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Plasma </a:t>
            </a:r>
          </a:p>
          <a:p>
            <a:pPr eaLnBrk="1" hangingPunct="1"/>
            <a:r>
              <a:rPr lang="en-US" sz="1500" b="1"/>
              <a:t>membrane</a:t>
            </a:r>
            <a:endParaRPr lang="en-US" sz="1500"/>
          </a:p>
        </p:txBody>
      </p:sp>
      <p:sp>
        <p:nvSpPr>
          <p:cNvPr id="70667" name="Line 12"/>
          <p:cNvSpPr>
            <a:spLocks noChangeShapeType="1"/>
          </p:cNvSpPr>
          <p:nvPr/>
        </p:nvSpPr>
        <p:spPr bwMode="auto">
          <a:xfrm>
            <a:off x="5362575" y="822325"/>
            <a:ext cx="1330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68" name="Line 13"/>
          <p:cNvSpPr>
            <a:spLocks noChangeShapeType="1"/>
          </p:cNvSpPr>
          <p:nvPr/>
        </p:nvSpPr>
        <p:spPr bwMode="auto">
          <a:xfrm>
            <a:off x="6254750" y="1631950"/>
            <a:ext cx="441325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69" name="Line 14"/>
          <p:cNvSpPr>
            <a:spLocks noChangeShapeType="1"/>
          </p:cNvSpPr>
          <p:nvPr/>
        </p:nvSpPr>
        <p:spPr bwMode="auto">
          <a:xfrm>
            <a:off x="784225" y="1927225"/>
            <a:ext cx="0" cy="917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70" name="Line 15"/>
          <p:cNvSpPr>
            <a:spLocks noChangeShapeType="1"/>
          </p:cNvSpPr>
          <p:nvPr/>
        </p:nvSpPr>
        <p:spPr bwMode="auto">
          <a:xfrm flipH="1" flipV="1">
            <a:off x="981075" y="2022475"/>
            <a:ext cx="1047750" cy="9937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71" name="Line 16"/>
          <p:cNvSpPr>
            <a:spLocks noChangeShapeType="1"/>
          </p:cNvSpPr>
          <p:nvPr/>
        </p:nvSpPr>
        <p:spPr bwMode="auto">
          <a:xfrm flipV="1">
            <a:off x="2027238" y="1412875"/>
            <a:ext cx="431800" cy="16065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72" name="Line 17"/>
          <p:cNvSpPr>
            <a:spLocks noChangeShapeType="1"/>
          </p:cNvSpPr>
          <p:nvPr/>
        </p:nvSpPr>
        <p:spPr bwMode="auto">
          <a:xfrm flipH="1">
            <a:off x="6756400" y="4197350"/>
            <a:ext cx="346075" cy="3048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73" name="Line 18"/>
          <p:cNvSpPr>
            <a:spLocks noChangeShapeType="1"/>
          </p:cNvSpPr>
          <p:nvPr/>
        </p:nvSpPr>
        <p:spPr bwMode="auto">
          <a:xfrm flipV="1">
            <a:off x="4794250" y="4879975"/>
            <a:ext cx="469900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0674" name="Line 19"/>
          <p:cNvSpPr>
            <a:spLocks noChangeShapeType="1"/>
          </p:cNvSpPr>
          <p:nvPr/>
        </p:nvSpPr>
        <p:spPr bwMode="auto">
          <a:xfrm flipV="1">
            <a:off x="4362450" y="3267075"/>
            <a:ext cx="47625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806450"/>
          </a:xfrm>
        </p:spPr>
        <p:txBody>
          <a:bodyPr/>
          <a:lstStyle/>
          <a:p>
            <a:pPr indent="6350"/>
            <a:r>
              <a:rPr lang="en-US" sz="2600" smtClean="0"/>
              <a:t>The endomembrane system regulates protein traffic and performs metabolic functions in the cell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87450"/>
            <a:ext cx="8534400" cy="4956175"/>
          </a:xfrm>
        </p:spPr>
        <p:txBody>
          <a:bodyPr/>
          <a:lstStyle/>
          <a:p>
            <a:r>
              <a:rPr lang="en-US" sz="2800" smtClean="0"/>
              <a:t>Components of the endomembrane system: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Nuclear envelope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Endoplasmic reticulum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Golgi apparatus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Lysosomes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Vacuoles</a:t>
            </a:r>
          </a:p>
          <a:p>
            <a:pPr lvl="1">
              <a:lnSpc>
                <a:spcPct val="70000"/>
              </a:lnSpc>
            </a:pPr>
            <a:r>
              <a:rPr lang="en-US" sz="2600" smtClean="0"/>
              <a:t>Plasma membrane</a:t>
            </a:r>
          </a:p>
          <a:p>
            <a:pPr>
              <a:buFont typeface="Times"/>
              <a:buChar char="•"/>
            </a:pPr>
            <a:r>
              <a:rPr lang="en-US" sz="2800" smtClean="0"/>
              <a:t>These components are either continuous or connected via transfer by vesicles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Endoplasmic Reticulum: Biosynthetic Factory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14500"/>
            <a:ext cx="8534400" cy="4705350"/>
          </a:xfrm>
        </p:spPr>
        <p:txBody>
          <a:bodyPr/>
          <a:lstStyle/>
          <a:p>
            <a:r>
              <a:rPr lang="en-US" sz="2800" smtClean="0"/>
              <a:t>The endoplasmic reticulum (ER) accounts for more than half of the total membrane in many eukaryotic cells</a:t>
            </a:r>
          </a:p>
          <a:p>
            <a:r>
              <a:rPr lang="en-US" sz="2800" smtClean="0"/>
              <a:t>The ER membrane is continuous with the nuclear envelope</a:t>
            </a:r>
          </a:p>
          <a:p>
            <a:r>
              <a:rPr lang="en-US" sz="2800" smtClean="0"/>
              <a:t>There are two distinct regions of ER:</a:t>
            </a:r>
          </a:p>
          <a:p>
            <a:pPr lvl="1"/>
            <a:r>
              <a:rPr lang="en-US" smtClean="0"/>
              <a:t>Smooth ER, which lacks ribosomes</a:t>
            </a:r>
          </a:p>
          <a:p>
            <a:pPr lvl="1"/>
            <a:r>
              <a:rPr lang="en-US" smtClean="0"/>
              <a:t>Rough ER, with ribosomes studding its surface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227013"/>
            <a:ext cx="6634163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3778250" y="3089275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Ribosomes</a:t>
            </a:r>
            <a:endParaRPr lang="en-US" sz="1500"/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3144838" y="242888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Smooth ER</a:t>
            </a:r>
            <a:endParaRPr lang="en-US" sz="1500"/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3294063" y="676275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Rough ER</a:t>
            </a:r>
            <a:endParaRPr lang="en-US" sz="1500"/>
          </a:p>
        </p:txBody>
      </p:sp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3176588" y="2419350"/>
            <a:ext cx="939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ER lumen</a:t>
            </a:r>
            <a:endParaRPr lang="en-US" sz="1500"/>
          </a:p>
        </p:txBody>
      </p:sp>
      <p:sp>
        <p:nvSpPr>
          <p:cNvPr id="73735" name="Text Box 8"/>
          <p:cNvSpPr txBox="1">
            <a:spLocks noChangeArrowheads="1"/>
          </p:cNvSpPr>
          <p:nvPr/>
        </p:nvSpPr>
        <p:spPr bwMode="auto">
          <a:xfrm>
            <a:off x="3176588" y="2705100"/>
            <a:ext cx="936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Cisternae</a:t>
            </a:r>
            <a:endParaRPr lang="en-US" sz="1500"/>
          </a:p>
        </p:txBody>
      </p:sp>
      <p:sp>
        <p:nvSpPr>
          <p:cNvPr id="73736" name="Text Box 9"/>
          <p:cNvSpPr txBox="1">
            <a:spLocks noChangeArrowheads="1"/>
          </p:cNvSpPr>
          <p:nvPr/>
        </p:nvSpPr>
        <p:spPr bwMode="auto">
          <a:xfrm>
            <a:off x="4057650" y="3313113"/>
            <a:ext cx="16319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Transport vesicle</a:t>
            </a:r>
            <a:endParaRPr lang="en-US" sz="1500"/>
          </a:p>
        </p:txBody>
      </p:sp>
      <p:sp>
        <p:nvSpPr>
          <p:cNvPr id="73737" name="Text Box 10"/>
          <p:cNvSpPr txBox="1">
            <a:spLocks noChangeArrowheads="1"/>
          </p:cNvSpPr>
          <p:nvPr/>
        </p:nvSpPr>
        <p:spPr bwMode="auto">
          <a:xfrm>
            <a:off x="3619500" y="3625850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Smooth ER</a:t>
            </a:r>
            <a:endParaRPr lang="en-US" sz="1500"/>
          </a:p>
        </p:txBody>
      </p:sp>
      <p:sp>
        <p:nvSpPr>
          <p:cNvPr id="73738" name="Text Box 11"/>
          <p:cNvSpPr txBox="1">
            <a:spLocks noChangeArrowheads="1"/>
          </p:cNvSpPr>
          <p:nvPr/>
        </p:nvSpPr>
        <p:spPr bwMode="auto">
          <a:xfrm>
            <a:off x="5897563" y="3624263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Rough ER</a:t>
            </a:r>
            <a:endParaRPr lang="en-US" sz="1500"/>
          </a:p>
        </p:txBody>
      </p:sp>
      <p:sp>
        <p:nvSpPr>
          <p:cNvPr id="73739" name="Text Box 12"/>
          <p:cNvSpPr txBox="1">
            <a:spLocks noChangeArrowheads="1"/>
          </p:cNvSpPr>
          <p:nvPr/>
        </p:nvSpPr>
        <p:spPr bwMode="auto">
          <a:xfrm>
            <a:off x="6462713" y="3124200"/>
            <a:ext cx="1450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Transitional ER</a:t>
            </a:r>
            <a:endParaRPr lang="en-US" sz="1500"/>
          </a:p>
        </p:txBody>
      </p:sp>
      <p:sp>
        <p:nvSpPr>
          <p:cNvPr id="73740" name="Text Box 13"/>
          <p:cNvSpPr txBox="1">
            <a:spLocks noChangeArrowheads="1"/>
          </p:cNvSpPr>
          <p:nvPr/>
        </p:nvSpPr>
        <p:spPr bwMode="auto">
          <a:xfrm>
            <a:off x="7089775" y="3519488"/>
            <a:ext cx="7715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200 nm</a:t>
            </a:r>
            <a:endParaRPr lang="en-US" sz="1500"/>
          </a:p>
        </p:txBody>
      </p:sp>
      <p:sp>
        <p:nvSpPr>
          <p:cNvPr id="73741" name="Text Box 14"/>
          <p:cNvSpPr txBox="1">
            <a:spLocks noChangeArrowheads="1"/>
          </p:cNvSpPr>
          <p:nvPr/>
        </p:nvSpPr>
        <p:spPr bwMode="auto">
          <a:xfrm>
            <a:off x="6497638" y="576263"/>
            <a:ext cx="946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Nuclear</a:t>
            </a:r>
          </a:p>
          <a:p>
            <a:pPr eaLnBrk="1" hangingPunct="1"/>
            <a:r>
              <a:rPr lang="en-US" sz="1500" b="1"/>
              <a:t>envelope</a:t>
            </a:r>
            <a:endParaRPr lang="en-US" sz="1500"/>
          </a:p>
        </p:txBody>
      </p:sp>
      <p:sp>
        <p:nvSpPr>
          <p:cNvPr id="73742" name="Line 15"/>
          <p:cNvSpPr>
            <a:spLocks noChangeShapeType="1"/>
          </p:cNvSpPr>
          <p:nvPr/>
        </p:nvSpPr>
        <p:spPr bwMode="auto">
          <a:xfrm>
            <a:off x="4229100" y="352425"/>
            <a:ext cx="241300" cy="555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3" name="Line 16"/>
          <p:cNvSpPr>
            <a:spLocks noChangeShapeType="1"/>
          </p:cNvSpPr>
          <p:nvPr/>
        </p:nvSpPr>
        <p:spPr bwMode="auto">
          <a:xfrm>
            <a:off x="3787775" y="927100"/>
            <a:ext cx="9429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4" name="Line 17"/>
          <p:cNvSpPr>
            <a:spLocks noChangeShapeType="1"/>
          </p:cNvSpPr>
          <p:nvPr/>
        </p:nvSpPr>
        <p:spPr bwMode="auto">
          <a:xfrm flipV="1">
            <a:off x="4098925" y="2540000"/>
            <a:ext cx="727075" cy="12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5" name="Line 18"/>
          <p:cNvSpPr>
            <a:spLocks noChangeShapeType="1"/>
          </p:cNvSpPr>
          <p:nvPr/>
        </p:nvSpPr>
        <p:spPr bwMode="auto">
          <a:xfrm flipH="1">
            <a:off x="4108450" y="2574925"/>
            <a:ext cx="917575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6" name="Line 19"/>
          <p:cNvSpPr>
            <a:spLocks noChangeShapeType="1"/>
          </p:cNvSpPr>
          <p:nvPr/>
        </p:nvSpPr>
        <p:spPr bwMode="auto">
          <a:xfrm>
            <a:off x="4108450" y="2844800"/>
            <a:ext cx="965200" cy="12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7" name="Line 20"/>
          <p:cNvSpPr>
            <a:spLocks noChangeShapeType="1"/>
          </p:cNvSpPr>
          <p:nvPr/>
        </p:nvSpPr>
        <p:spPr bwMode="auto">
          <a:xfrm flipH="1">
            <a:off x="4873625" y="2990850"/>
            <a:ext cx="228600" cy="20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8" name="Line 21"/>
          <p:cNvSpPr>
            <a:spLocks noChangeShapeType="1"/>
          </p:cNvSpPr>
          <p:nvPr/>
        </p:nvSpPr>
        <p:spPr bwMode="auto">
          <a:xfrm flipV="1">
            <a:off x="4873625" y="2921000"/>
            <a:ext cx="428625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49" name="Line 22"/>
          <p:cNvSpPr>
            <a:spLocks noChangeShapeType="1"/>
          </p:cNvSpPr>
          <p:nvPr/>
        </p:nvSpPr>
        <p:spPr bwMode="auto">
          <a:xfrm>
            <a:off x="4194175" y="3838575"/>
            <a:ext cx="396875" cy="774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0" name="Line 23"/>
          <p:cNvSpPr>
            <a:spLocks noChangeShapeType="1"/>
          </p:cNvSpPr>
          <p:nvPr/>
        </p:nvSpPr>
        <p:spPr bwMode="auto">
          <a:xfrm flipV="1">
            <a:off x="5695950" y="3333750"/>
            <a:ext cx="282575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1" name="Line 24"/>
          <p:cNvSpPr>
            <a:spLocks noChangeShapeType="1"/>
          </p:cNvSpPr>
          <p:nvPr/>
        </p:nvSpPr>
        <p:spPr bwMode="auto">
          <a:xfrm>
            <a:off x="6356350" y="3870325"/>
            <a:ext cx="479425" cy="63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2" name="Line 25"/>
          <p:cNvSpPr>
            <a:spLocks noChangeShapeType="1"/>
          </p:cNvSpPr>
          <p:nvPr/>
        </p:nvSpPr>
        <p:spPr bwMode="auto">
          <a:xfrm>
            <a:off x="7213600" y="3787775"/>
            <a:ext cx="409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3" name="Line 26"/>
          <p:cNvSpPr>
            <a:spLocks noChangeShapeType="1"/>
          </p:cNvSpPr>
          <p:nvPr/>
        </p:nvSpPr>
        <p:spPr bwMode="auto">
          <a:xfrm>
            <a:off x="7213600" y="3740150"/>
            <a:ext cx="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4" name="Line 27"/>
          <p:cNvSpPr>
            <a:spLocks noChangeShapeType="1"/>
          </p:cNvSpPr>
          <p:nvPr/>
        </p:nvSpPr>
        <p:spPr bwMode="auto">
          <a:xfrm>
            <a:off x="7623175" y="3740150"/>
            <a:ext cx="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5" name="Line 28"/>
          <p:cNvSpPr>
            <a:spLocks noChangeShapeType="1"/>
          </p:cNvSpPr>
          <p:nvPr/>
        </p:nvSpPr>
        <p:spPr bwMode="auto">
          <a:xfrm>
            <a:off x="6846888" y="1050925"/>
            <a:ext cx="0" cy="692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73756" name="Line 29"/>
          <p:cNvSpPr>
            <a:spLocks noChangeShapeType="1"/>
          </p:cNvSpPr>
          <p:nvPr/>
        </p:nvSpPr>
        <p:spPr bwMode="auto">
          <a:xfrm>
            <a:off x="6500813" y="2667000"/>
            <a:ext cx="403225" cy="427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Series of organelles responsible for:</a:t>
            </a:r>
          </a:p>
          <a:p>
            <a:pPr lvl="1" eaLnBrk="1" hangingPunct="1"/>
            <a:r>
              <a:rPr lang="en-US" sz="3200" smtClean="0"/>
              <a:t>Modifying protein chains into their final form</a:t>
            </a:r>
          </a:p>
          <a:p>
            <a:pPr lvl="1" eaLnBrk="1" hangingPunct="1"/>
            <a:r>
              <a:rPr lang="en-US" sz="3200" smtClean="0"/>
              <a:t>Synthesis of lipids</a:t>
            </a:r>
          </a:p>
          <a:p>
            <a:pPr lvl="1" eaLnBrk="1" hangingPunct="1"/>
            <a:r>
              <a:rPr lang="en-US" sz="3200" smtClean="0"/>
              <a:t>Packaging fully processed proteins and lipids into vesicles</a:t>
            </a:r>
          </a:p>
          <a:p>
            <a:pPr lvl="1" eaLnBrk="1" hangingPunct="1">
              <a:buFontTx/>
              <a:buNone/>
            </a:pP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Endoplasmic Reticulum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620000" cy="4191000"/>
          </a:xfrm>
        </p:spPr>
        <p:txBody>
          <a:bodyPr/>
          <a:lstStyle/>
          <a:p>
            <a:pPr eaLnBrk="1" hangingPunct="1"/>
            <a:r>
              <a:rPr lang="en-US" smtClean="0"/>
              <a:t>Helps move substances within cells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Network of interconnected membranes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Two types</a:t>
            </a:r>
          </a:p>
          <a:p>
            <a:pPr lvl="1" eaLnBrk="1" hangingPunct="1"/>
            <a:r>
              <a:rPr lang="en-US" smtClean="0"/>
              <a:t>Rough endoplasmic reticulum</a:t>
            </a:r>
          </a:p>
          <a:p>
            <a:pPr lvl="1" eaLnBrk="1" hangingPunct="1"/>
            <a:r>
              <a:rPr lang="en-US" smtClean="0"/>
              <a:t>Smooth endoplasmic reticulum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figure 5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3505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Rough Endoplasmic Reticulum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315200" cy="2286000"/>
          </a:xfrm>
        </p:spPr>
        <p:txBody>
          <a:bodyPr/>
          <a:lstStyle/>
          <a:p>
            <a:pPr eaLnBrk="1" hangingPunct="1"/>
            <a:r>
              <a:rPr lang="en-US" smtClean="0"/>
              <a:t>Ribosomes attached to surface</a:t>
            </a:r>
          </a:p>
          <a:p>
            <a:pPr lvl="1" eaLnBrk="1" hangingPunct="1"/>
            <a:r>
              <a:rPr lang="en-US" smtClean="0"/>
              <a:t>Manufacture protiens</a:t>
            </a:r>
          </a:p>
          <a:p>
            <a:pPr lvl="1" eaLnBrk="1" hangingPunct="1"/>
            <a:r>
              <a:rPr lang="en-US" smtClean="0"/>
              <a:t>Not all ribosomes attached to rough ER</a:t>
            </a:r>
          </a:p>
          <a:p>
            <a:pPr eaLnBrk="1" hangingPunct="1"/>
            <a:r>
              <a:rPr lang="en-US" smtClean="0"/>
              <a:t>May modify proteins from ribosomes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Endoplasmic Reticulum (ER)</a:t>
            </a:r>
          </a:p>
          <a:p>
            <a:pPr lvl="1" eaLnBrk="1" hangingPunct="1"/>
            <a:r>
              <a:rPr lang="en-US" smtClean="0"/>
              <a:t>Rough ER (RER)</a:t>
            </a:r>
          </a:p>
          <a:p>
            <a:pPr lvl="2" eaLnBrk="1" hangingPunct="1"/>
            <a:r>
              <a:rPr lang="en-US" sz="2800" smtClean="0"/>
              <a:t>Flattened membrane sacs create a “maze”….</a:t>
            </a:r>
          </a:p>
          <a:p>
            <a:pPr lvl="2" eaLnBrk="1" hangingPunct="1"/>
            <a:r>
              <a:rPr lang="en-US" sz="2800" smtClean="0"/>
              <a:t>Many ribosomes attached to the outside</a:t>
            </a:r>
          </a:p>
          <a:p>
            <a:pPr lvl="2" eaLnBrk="1" hangingPunct="1"/>
            <a:r>
              <a:rPr lang="en-US" sz="2800" smtClean="0"/>
              <a:t>Where proteins are modified and packaged for transport to the Golgi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Functions of Rough ER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3182938"/>
          </a:xfrm>
        </p:spPr>
        <p:txBody>
          <a:bodyPr/>
          <a:lstStyle/>
          <a:p>
            <a:r>
              <a:rPr lang="en-US" smtClean="0"/>
              <a:t>The rough ER</a:t>
            </a:r>
          </a:p>
          <a:p>
            <a:pPr lvl="1"/>
            <a:r>
              <a:rPr lang="en-US" smtClean="0"/>
              <a:t>Has bound ribosomes</a:t>
            </a:r>
          </a:p>
          <a:p>
            <a:pPr lvl="1"/>
            <a:r>
              <a:rPr lang="en-US" smtClean="0"/>
              <a:t>Produces proteins and membranes, which are distributed by transport vesicles</a:t>
            </a:r>
          </a:p>
          <a:p>
            <a:pPr lvl="1"/>
            <a:r>
              <a:rPr lang="en-US" smtClean="0"/>
              <a:t>Is a membrane factory for the cell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Structure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All Cells have:</a:t>
            </a:r>
          </a:p>
          <a:p>
            <a:pPr lvl="1" eaLnBrk="1" hangingPunct="1"/>
            <a:r>
              <a:rPr lang="en-US" sz="3600" smtClean="0"/>
              <a:t>an outermost plasma membrane……</a:t>
            </a:r>
          </a:p>
          <a:p>
            <a:pPr lvl="2" eaLnBrk="1" hangingPunct="1"/>
            <a:r>
              <a:rPr lang="en-US" sz="3200" smtClean="0"/>
              <a:t>Structure – phospholipid bilayer with embedded proteins</a:t>
            </a:r>
          </a:p>
          <a:p>
            <a:pPr lvl="2" eaLnBrk="1" hangingPunct="1"/>
            <a:r>
              <a:rPr lang="en-US" sz="3200" smtClean="0"/>
              <a:t>Function – isolates cell contents, controls what gets in and out of the cell, receives signals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7" descr="figure 5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63246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Smooth Endoplasmic Reticulum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 attached ribosomes</a:t>
            </a:r>
          </a:p>
          <a:p>
            <a:pPr eaLnBrk="1" hangingPunct="1"/>
            <a:r>
              <a:rPr lang="en-US" smtClean="0"/>
              <a:t>Has enzymes that help build molecules</a:t>
            </a:r>
          </a:p>
          <a:p>
            <a:pPr lvl="1" eaLnBrk="1" hangingPunct="1"/>
            <a:r>
              <a:rPr lang="en-US" smtClean="0"/>
              <a:t>Carbohydrates</a:t>
            </a:r>
          </a:p>
          <a:p>
            <a:pPr lvl="1" eaLnBrk="1" hangingPunct="1"/>
            <a:r>
              <a:rPr lang="en-US" smtClean="0"/>
              <a:t>Lipids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Smooth ER (SER)</a:t>
            </a:r>
          </a:p>
          <a:p>
            <a:pPr lvl="1" eaLnBrk="1" hangingPunct="1"/>
            <a:r>
              <a:rPr lang="en-US" smtClean="0"/>
              <a:t>Tubular membrane structure</a:t>
            </a:r>
          </a:p>
          <a:p>
            <a:pPr lvl="1" eaLnBrk="1" hangingPunct="1"/>
            <a:r>
              <a:rPr lang="en-US" smtClean="0"/>
              <a:t>Often continuous with RER</a:t>
            </a:r>
          </a:p>
          <a:p>
            <a:pPr lvl="1" eaLnBrk="1" hangingPunct="1"/>
            <a:r>
              <a:rPr lang="en-US" smtClean="0"/>
              <a:t>No ribosomes attached</a:t>
            </a:r>
          </a:p>
          <a:p>
            <a:pPr lvl="1" eaLnBrk="1" hangingPunct="1"/>
            <a:r>
              <a:rPr lang="en-US" smtClean="0"/>
              <a:t>Where lipids are made and packaged for transport to the Golgi body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Functions of Smooth ER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3460750"/>
          </a:xfrm>
        </p:spPr>
        <p:txBody>
          <a:bodyPr/>
          <a:lstStyle/>
          <a:p>
            <a:r>
              <a:rPr lang="en-US" smtClean="0"/>
              <a:t>The smooth ER</a:t>
            </a:r>
          </a:p>
          <a:p>
            <a:pPr lvl="1"/>
            <a:r>
              <a:rPr lang="en-US" smtClean="0"/>
              <a:t>Synthesizes lipids</a:t>
            </a:r>
          </a:p>
          <a:p>
            <a:pPr lvl="1"/>
            <a:r>
              <a:rPr lang="en-US" smtClean="0"/>
              <a:t>Metabolizes carbohydrates</a:t>
            </a:r>
          </a:p>
          <a:p>
            <a:pPr lvl="1"/>
            <a:r>
              <a:rPr lang="en-US" smtClean="0"/>
              <a:t>Stores calcium</a:t>
            </a:r>
          </a:p>
          <a:p>
            <a:pPr lvl="1"/>
            <a:r>
              <a:rPr lang="en-US" smtClean="0"/>
              <a:t>Detoxifies poison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Golgi Body</a:t>
            </a:r>
          </a:p>
          <a:p>
            <a:pPr lvl="1" eaLnBrk="1" hangingPunct="1"/>
            <a:r>
              <a:rPr lang="en-US" smtClean="0"/>
              <a:t>Stack of flattened membrane sacs</a:t>
            </a:r>
          </a:p>
          <a:p>
            <a:pPr lvl="1" eaLnBrk="1" hangingPunct="1"/>
            <a:r>
              <a:rPr lang="en-US" smtClean="0"/>
              <a:t>Completes the processing of proteins and lipids</a:t>
            </a:r>
          </a:p>
          <a:p>
            <a:pPr lvl="1" eaLnBrk="1" hangingPunct="1"/>
            <a:r>
              <a:rPr lang="en-US" smtClean="0"/>
              <a:t>Sorts and packages fully processed proteins and lipids in vesicles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7" descr="figure 5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4495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Golgi Apparatus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391400" cy="1371600"/>
          </a:xfrm>
        </p:spPr>
        <p:txBody>
          <a:bodyPr/>
          <a:lstStyle/>
          <a:p>
            <a:pPr eaLnBrk="1" hangingPunct="1"/>
            <a:r>
              <a:rPr lang="en-US" smtClean="0"/>
              <a:t>Involved in synthesis of plant cell wall</a:t>
            </a:r>
          </a:p>
          <a:p>
            <a:pPr eaLnBrk="1" hangingPunct="1"/>
            <a:r>
              <a:rPr lang="en-US" smtClean="0"/>
              <a:t>Packaging &amp; shipping station of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Golgi Apparatus Function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2390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1. Molecules come in vesicles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2. Vesicles fuse with Golgi membrane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3. Molecules may be modified by Golgi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Golgi Apparatus Function (Continued)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3886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4. Molecules pinched-off in separate vesicle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5. Vesicle leaves Golgi apparatus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6. Vesicles may combine with plasma membrane to secrete contents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286000"/>
            <a:ext cx="8534400" cy="5688013"/>
          </a:xfrm>
        </p:spPr>
        <p:txBody>
          <a:bodyPr/>
          <a:lstStyle/>
          <a:p>
            <a:r>
              <a:rPr lang="en-US" sz="2800" smtClean="0"/>
              <a:t>The Golgi apparatus consists of flattened membranous sacs called cisternae</a:t>
            </a:r>
          </a:p>
          <a:p>
            <a:r>
              <a:rPr lang="en-US" sz="2800" smtClean="0"/>
              <a:t>Functions of the Golgi apparatus:</a:t>
            </a:r>
          </a:p>
          <a:p>
            <a:pPr lvl="1"/>
            <a:r>
              <a:rPr lang="en-US" smtClean="0"/>
              <a:t>Modifies products of the ER</a:t>
            </a:r>
          </a:p>
          <a:p>
            <a:pPr lvl="1"/>
            <a:r>
              <a:rPr lang="en-US" smtClean="0"/>
              <a:t>Manufactures certain macromolecules</a:t>
            </a:r>
          </a:p>
          <a:p>
            <a:pPr lvl="1"/>
            <a:r>
              <a:rPr lang="en-US" smtClean="0"/>
              <a:t>Sorts and packages materials into transport vesicles</a:t>
            </a:r>
          </a:p>
          <a:p>
            <a:pPr lvl="1">
              <a:buFont typeface="Times New Roman" pitchFamily="18" charset="0"/>
              <a:buNone/>
            </a:pPr>
            <a:endParaRPr lang="en-US" smtClean="0"/>
          </a:p>
          <a:p>
            <a:pPr lvl="1" algn="ctr">
              <a:buFont typeface="Times New Roman" pitchFamily="18" charset="0"/>
              <a:buNone/>
            </a:pPr>
            <a:endParaRPr lang="en-US" smtClean="0"/>
          </a:p>
        </p:txBody>
      </p:sp>
      <p:sp>
        <p:nvSpPr>
          <p:cNvPr id="87043" name="Rectangle 8"/>
          <p:cNvSpPr>
            <a:spLocks noGrp="1" noChangeArrowheads="1"/>
          </p:cNvSpPr>
          <p:nvPr>
            <p:ph type="title"/>
          </p:nvPr>
        </p:nvSpPr>
        <p:spPr>
          <a:xfrm>
            <a:off x="214313" y="642938"/>
            <a:ext cx="8534400" cy="914400"/>
          </a:xfrm>
          <a:noFill/>
        </p:spPr>
        <p:txBody>
          <a:bodyPr/>
          <a:lstStyle/>
          <a:p>
            <a:r>
              <a:rPr lang="en-US" smtClean="0"/>
              <a:t>The Golgi Apparatus: Shipping and </a:t>
            </a:r>
            <a:br>
              <a:rPr lang="en-US" smtClean="0"/>
            </a:br>
            <a:r>
              <a:rPr lang="en-US" smtClean="0"/>
              <a:t>Receiving Center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693738"/>
            <a:ext cx="8535987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3303588" y="5510213"/>
            <a:ext cx="15621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300" b="1" i="1"/>
              <a:t>trans</a:t>
            </a:r>
            <a:r>
              <a:rPr lang="en-US" sz="1300" b="1"/>
              <a:t> face</a:t>
            </a:r>
          </a:p>
          <a:p>
            <a:pPr eaLnBrk="1" hangingPunct="1">
              <a:lnSpc>
                <a:spcPct val="80000"/>
              </a:lnSpc>
            </a:pPr>
            <a:r>
              <a:rPr lang="en-US" sz="1300" b="1"/>
              <a:t>(“shipping” side of</a:t>
            </a:r>
          </a:p>
          <a:p>
            <a:pPr eaLnBrk="1" hangingPunct="1">
              <a:lnSpc>
                <a:spcPct val="80000"/>
              </a:lnSpc>
            </a:pPr>
            <a:r>
              <a:rPr lang="en-US" sz="1300" b="1"/>
              <a:t>Golgi apparatus)</a:t>
            </a:r>
            <a:endParaRPr lang="en-US" sz="1300"/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6918325" y="5789613"/>
            <a:ext cx="19605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300" b="1"/>
              <a:t>TEM of Golgi apparatus</a:t>
            </a:r>
            <a:endParaRPr lang="en-US" sz="1300"/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8189913" y="2733675"/>
            <a:ext cx="6286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300" b="1"/>
              <a:t>0.1 µm</a:t>
            </a:r>
            <a:endParaRPr lang="en-US" sz="1300"/>
          </a:p>
        </p:txBody>
      </p:sp>
      <p:sp>
        <p:nvSpPr>
          <p:cNvPr id="88070" name="Text Box 7"/>
          <p:cNvSpPr txBox="1">
            <a:spLocks noChangeArrowheads="1"/>
          </p:cNvSpPr>
          <p:nvPr/>
        </p:nvSpPr>
        <p:spPr bwMode="auto">
          <a:xfrm>
            <a:off x="1362075" y="12684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Golgi </a:t>
            </a:r>
          </a:p>
          <a:p>
            <a:pPr eaLnBrk="1" hangingPunct="1"/>
            <a:r>
              <a:rPr lang="en-US" sz="1300" b="1"/>
              <a:t>apparatus</a:t>
            </a:r>
            <a:endParaRPr lang="en-US" sz="1300"/>
          </a:p>
        </p:txBody>
      </p:sp>
      <p:sp>
        <p:nvSpPr>
          <p:cNvPr id="88071" name="Text Box 8"/>
          <p:cNvSpPr txBox="1">
            <a:spLocks noChangeArrowheads="1"/>
          </p:cNvSpPr>
          <p:nvPr/>
        </p:nvSpPr>
        <p:spPr bwMode="auto">
          <a:xfrm>
            <a:off x="568325" y="1643063"/>
            <a:ext cx="15621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 i="1"/>
              <a:t>cis</a:t>
            </a:r>
            <a:r>
              <a:rPr lang="en-US" sz="1300" b="1"/>
              <a:t> face</a:t>
            </a:r>
          </a:p>
          <a:p>
            <a:pPr eaLnBrk="1" hangingPunct="1"/>
            <a:r>
              <a:rPr lang="en-US" sz="1300" b="1"/>
              <a:t>(“receiving” side of</a:t>
            </a:r>
          </a:p>
          <a:p>
            <a:pPr eaLnBrk="1" hangingPunct="1"/>
            <a:r>
              <a:rPr lang="en-US" sz="1300" b="1"/>
              <a:t>Golgi apparatus)</a:t>
            </a:r>
            <a:endParaRPr lang="en-US" sz="1300"/>
          </a:p>
        </p:txBody>
      </p:sp>
      <p:sp>
        <p:nvSpPr>
          <p:cNvPr id="88072" name="Text Box 9"/>
          <p:cNvSpPr txBox="1">
            <a:spLocks noChangeArrowheads="1"/>
          </p:cNvSpPr>
          <p:nvPr/>
        </p:nvSpPr>
        <p:spPr bwMode="auto">
          <a:xfrm>
            <a:off x="3152775" y="2663825"/>
            <a:ext cx="18303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Vesicles coalesce to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form new cis Golgi cisternae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3" name="Text Box 10"/>
          <p:cNvSpPr txBox="1">
            <a:spLocks noChangeArrowheads="1"/>
          </p:cNvSpPr>
          <p:nvPr/>
        </p:nvSpPr>
        <p:spPr bwMode="auto">
          <a:xfrm>
            <a:off x="504825" y="2862263"/>
            <a:ext cx="12207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Vesicles also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transport certain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proteins back to ER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1841500" y="2724150"/>
            <a:ext cx="11572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Vesicles move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from ER to Golgi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574675" y="5475288"/>
            <a:ext cx="18303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Vesicles transport specific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proteins backward to newer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Golgi cisternae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997325" y="3397250"/>
            <a:ext cx="1106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Cisternal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maturation: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Golgi cisternae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move in a </a:t>
            </a:r>
            <a:r>
              <a:rPr lang="en-US" sz="1000" b="1" i="1">
                <a:solidFill>
                  <a:srgbClr val="0099B3"/>
                </a:solidFill>
              </a:rPr>
              <a:t>cis</a:t>
            </a:r>
            <a:r>
              <a:rPr lang="en-US" sz="1000" b="1">
                <a:solidFill>
                  <a:srgbClr val="0099B3"/>
                </a:solidFill>
              </a:rPr>
              <a:t>-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to-</a:t>
            </a:r>
            <a:r>
              <a:rPr lang="en-US" sz="1000" b="1" i="1">
                <a:solidFill>
                  <a:srgbClr val="0099B3"/>
                </a:solidFill>
              </a:rPr>
              <a:t>trans</a:t>
            </a:r>
            <a:endParaRPr lang="en-US" sz="1000" b="1">
              <a:solidFill>
                <a:srgbClr val="0099B3"/>
              </a:solidFill>
            </a:endParaRP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direction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013200" y="4532313"/>
            <a:ext cx="13160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      Vesicles form and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leave Golgi, carrying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specific proteins to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other locations or to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the plasma mem-</a:t>
            </a:r>
          </a:p>
          <a:p>
            <a:pPr eaLnBrk="1" hangingPunct="1"/>
            <a:r>
              <a:rPr lang="en-US" sz="1000" b="1">
                <a:solidFill>
                  <a:srgbClr val="0099B3"/>
                </a:solidFill>
              </a:rPr>
              <a:t>brane for secretion</a:t>
            </a:r>
            <a:endParaRPr lang="en-US" sz="1000">
              <a:solidFill>
                <a:srgbClr val="0099B3"/>
              </a:solidFill>
            </a:endParaRP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3730625" y="3167063"/>
            <a:ext cx="19605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300" b="1"/>
              <a:t>Cisternae</a:t>
            </a:r>
            <a:endParaRPr lang="en-US" sz="1300"/>
          </a:p>
        </p:txBody>
      </p:sp>
      <p:sp>
        <p:nvSpPr>
          <p:cNvPr id="88079" name="Line 16"/>
          <p:cNvSpPr>
            <a:spLocks noChangeShapeType="1"/>
          </p:cNvSpPr>
          <p:nvPr/>
        </p:nvSpPr>
        <p:spPr bwMode="auto">
          <a:xfrm>
            <a:off x="1835150" y="1371600"/>
            <a:ext cx="1069975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0" name="Line 17"/>
          <p:cNvSpPr>
            <a:spLocks noChangeShapeType="1"/>
          </p:cNvSpPr>
          <p:nvPr/>
        </p:nvSpPr>
        <p:spPr bwMode="auto">
          <a:xfrm>
            <a:off x="1543050" y="2254250"/>
            <a:ext cx="352425" cy="148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1" name="Line 18"/>
          <p:cNvSpPr>
            <a:spLocks noChangeShapeType="1"/>
          </p:cNvSpPr>
          <p:nvPr/>
        </p:nvSpPr>
        <p:spPr bwMode="auto">
          <a:xfrm flipV="1">
            <a:off x="3187700" y="3260725"/>
            <a:ext cx="51752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2" name="Line 19"/>
          <p:cNvSpPr>
            <a:spLocks noChangeShapeType="1"/>
          </p:cNvSpPr>
          <p:nvPr/>
        </p:nvSpPr>
        <p:spPr bwMode="auto">
          <a:xfrm flipH="1">
            <a:off x="3371850" y="3267075"/>
            <a:ext cx="336550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3" name="Line 20"/>
          <p:cNvSpPr>
            <a:spLocks noChangeShapeType="1"/>
          </p:cNvSpPr>
          <p:nvPr/>
        </p:nvSpPr>
        <p:spPr bwMode="auto">
          <a:xfrm>
            <a:off x="485775" y="3346450"/>
            <a:ext cx="1244600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4" name="Line 21"/>
          <p:cNvSpPr>
            <a:spLocks noChangeShapeType="1"/>
          </p:cNvSpPr>
          <p:nvPr/>
        </p:nvSpPr>
        <p:spPr bwMode="auto">
          <a:xfrm>
            <a:off x="844550" y="3349625"/>
            <a:ext cx="53975" cy="2952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5" name="Line 22"/>
          <p:cNvSpPr>
            <a:spLocks noChangeShapeType="1"/>
          </p:cNvSpPr>
          <p:nvPr/>
        </p:nvSpPr>
        <p:spPr bwMode="auto">
          <a:xfrm>
            <a:off x="1838325" y="3057525"/>
            <a:ext cx="1127125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6" name="Line 23"/>
          <p:cNvSpPr>
            <a:spLocks noChangeShapeType="1"/>
          </p:cNvSpPr>
          <p:nvPr/>
        </p:nvSpPr>
        <p:spPr bwMode="auto">
          <a:xfrm>
            <a:off x="2171700" y="3060700"/>
            <a:ext cx="9525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7" name="Line 24"/>
          <p:cNvSpPr>
            <a:spLocks noChangeShapeType="1"/>
          </p:cNvSpPr>
          <p:nvPr/>
        </p:nvSpPr>
        <p:spPr bwMode="auto">
          <a:xfrm>
            <a:off x="3143250" y="3006725"/>
            <a:ext cx="1809750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8" name="Line 25"/>
          <p:cNvSpPr>
            <a:spLocks noChangeShapeType="1"/>
          </p:cNvSpPr>
          <p:nvPr/>
        </p:nvSpPr>
        <p:spPr bwMode="auto">
          <a:xfrm flipH="1">
            <a:off x="2794000" y="3009900"/>
            <a:ext cx="1247775" cy="4159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89" name="Line 26"/>
          <p:cNvSpPr>
            <a:spLocks noChangeShapeType="1"/>
          </p:cNvSpPr>
          <p:nvPr/>
        </p:nvSpPr>
        <p:spPr bwMode="auto">
          <a:xfrm>
            <a:off x="4041775" y="3003550"/>
            <a:ext cx="2060575" cy="7842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0" name="Line 27"/>
          <p:cNvSpPr>
            <a:spLocks noChangeShapeType="1"/>
          </p:cNvSpPr>
          <p:nvPr/>
        </p:nvSpPr>
        <p:spPr bwMode="auto">
          <a:xfrm flipV="1">
            <a:off x="5416550" y="4648200"/>
            <a:ext cx="787400" cy="920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1" name="Line 28"/>
          <p:cNvSpPr>
            <a:spLocks noChangeShapeType="1"/>
          </p:cNvSpPr>
          <p:nvPr/>
        </p:nvSpPr>
        <p:spPr bwMode="auto">
          <a:xfrm>
            <a:off x="5410200" y="4559300"/>
            <a:ext cx="0" cy="8604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2" name="Line 29"/>
          <p:cNvSpPr>
            <a:spLocks noChangeShapeType="1"/>
          </p:cNvSpPr>
          <p:nvPr/>
        </p:nvSpPr>
        <p:spPr bwMode="auto">
          <a:xfrm flipH="1" flipV="1">
            <a:off x="3651250" y="4067175"/>
            <a:ext cx="295275" cy="60325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3" name="Line 30"/>
          <p:cNvSpPr>
            <a:spLocks noChangeShapeType="1"/>
          </p:cNvSpPr>
          <p:nvPr/>
        </p:nvSpPr>
        <p:spPr bwMode="auto">
          <a:xfrm>
            <a:off x="3952875" y="4552950"/>
            <a:ext cx="0" cy="8604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4" name="Line 31"/>
          <p:cNvSpPr>
            <a:spLocks noChangeShapeType="1"/>
          </p:cNvSpPr>
          <p:nvPr/>
        </p:nvSpPr>
        <p:spPr bwMode="auto">
          <a:xfrm flipH="1">
            <a:off x="2178050" y="3724275"/>
            <a:ext cx="1755775" cy="2952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5" name="Line 32"/>
          <p:cNvSpPr>
            <a:spLocks noChangeShapeType="1"/>
          </p:cNvSpPr>
          <p:nvPr/>
        </p:nvSpPr>
        <p:spPr bwMode="auto">
          <a:xfrm>
            <a:off x="3933825" y="3422650"/>
            <a:ext cx="0" cy="8604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6" name="Line 33"/>
          <p:cNvSpPr>
            <a:spLocks noChangeShapeType="1"/>
          </p:cNvSpPr>
          <p:nvPr/>
        </p:nvSpPr>
        <p:spPr bwMode="auto">
          <a:xfrm>
            <a:off x="2844800" y="4527550"/>
            <a:ext cx="463550" cy="987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7" name="Line 34"/>
          <p:cNvSpPr>
            <a:spLocks noChangeShapeType="1"/>
          </p:cNvSpPr>
          <p:nvPr/>
        </p:nvSpPr>
        <p:spPr bwMode="auto">
          <a:xfrm flipH="1" flipV="1">
            <a:off x="806450" y="4337050"/>
            <a:ext cx="57150" cy="11049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88098" name="Line 35"/>
          <p:cNvSpPr>
            <a:spLocks noChangeShapeType="1"/>
          </p:cNvSpPr>
          <p:nvPr/>
        </p:nvSpPr>
        <p:spPr bwMode="auto">
          <a:xfrm>
            <a:off x="568325" y="5438775"/>
            <a:ext cx="1876425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figure 5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79413"/>
            <a:ext cx="671353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Structure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All Cells have:</a:t>
            </a:r>
            <a:endParaRPr lang="en-US" sz="4000" smtClean="0"/>
          </a:p>
          <a:p>
            <a:pPr lvl="1" eaLnBrk="1" hangingPunct="1"/>
            <a:r>
              <a:rPr lang="en-US" sz="3600" smtClean="0"/>
              <a:t>genetic material in the form of DNA</a:t>
            </a:r>
          </a:p>
          <a:p>
            <a:pPr lvl="2" eaLnBrk="1" hangingPunct="1"/>
            <a:r>
              <a:rPr lang="en-US" sz="3200" smtClean="0"/>
              <a:t>Eukaryotes – DNA is within a membrane (nucleus)</a:t>
            </a:r>
          </a:p>
          <a:p>
            <a:pPr lvl="2" eaLnBrk="1" hangingPunct="1"/>
            <a:r>
              <a:rPr lang="en-US" sz="3200" smtClean="0"/>
              <a:t>Prokaryotes – no membrane around the DNA (DNA region called nucleoid)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Transport Vesicles</a:t>
            </a:r>
          </a:p>
          <a:p>
            <a:pPr lvl="1" eaLnBrk="1" hangingPunct="1"/>
            <a:r>
              <a:rPr lang="en-US" smtClean="0"/>
              <a:t>Vesicle = small membrane bound sac</a:t>
            </a:r>
          </a:p>
          <a:p>
            <a:pPr lvl="1" eaLnBrk="1" hangingPunct="1"/>
            <a:r>
              <a:rPr lang="en-US" smtClean="0"/>
              <a:t>Transport modified proteins and lipids from the ER to the Golgi body (and from Golgi to final destination)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Endo/Cytomembrane System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Putting it all together</a:t>
            </a:r>
          </a:p>
          <a:p>
            <a:pPr lvl="1" eaLnBrk="1" hangingPunct="1"/>
            <a:r>
              <a:rPr lang="en-US" sz="3200" smtClean="0"/>
              <a:t>DNA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RNA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nuclear pore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ribosome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     </a:t>
            </a:r>
          </a:p>
          <a:p>
            <a:pPr lvl="1" eaLnBrk="1" hangingPunct="1">
              <a:buFontTx/>
              <a:buNone/>
            </a:pPr>
            <a:r>
              <a:rPr lang="en-US" sz="3200" smtClean="0"/>
              <a:t>   Protein made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protein with proper code enters RER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 proteins modified in RER and lipids made in SER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proteins and lipids bud off in vesicles </a:t>
            </a:r>
            <a:r>
              <a:rPr lang="en-US" sz="3200" smtClean="0">
                <a:sym typeface="Wingdings" pitchFamily="2" charset="2"/>
              </a:rPr>
              <a:t></a:t>
            </a: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Cytomembrane System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Putting it all together</a:t>
            </a:r>
          </a:p>
          <a:p>
            <a:pPr lvl="1" eaLnBrk="1" hangingPunct="1">
              <a:buFontTx/>
              <a:buNone/>
            </a:pPr>
            <a:r>
              <a:rPr lang="en-US" smtClean="0">
                <a:sym typeface="Wingdings" pitchFamily="2" charset="2"/>
              </a:rPr>
              <a:t></a:t>
            </a:r>
            <a:r>
              <a:rPr lang="en-US" sz="3200" smtClean="0"/>
              <a:t>ER vesicles merge with Golgi body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proteins and lipids enter Golgi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each is fully modified as it passes through layers of Golgi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modified products bud off in Golgi vesicles </a:t>
            </a:r>
            <a:r>
              <a:rPr lang="en-US" sz="3200" smtClean="0">
                <a:sym typeface="Wingdings" pitchFamily="2" charset="2"/>
              </a:rPr>
              <a:t></a:t>
            </a:r>
            <a:r>
              <a:rPr lang="en-US" sz="3200" smtClean="0"/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Cytomembrane System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Putting it all together</a:t>
            </a:r>
          </a:p>
          <a:p>
            <a:pPr lvl="1" eaLnBrk="1" hangingPunct="1">
              <a:buFontTx/>
              <a:buNone/>
            </a:pP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</a:t>
            </a:r>
            <a:r>
              <a:rPr lang="en-US" sz="3200" smtClean="0"/>
              <a:t>Golgi vesicles either merge with the plasma membrane and release their contents OR remain in the cell and serve a purpose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Vesicles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Vesicles</a:t>
            </a:r>
          </a:p>
          <a:p>
            <a:pPr lvl="1" eaLnBrk="1" hangingPunct="1"/>
            <a:r>
              <a:rPr lang="en-US" smtClean="0"/>
              <a:t>Small membrane bound sacs</a:t>
            </a:r>
          </a:p>
          <a:p>
            <a:pPr lvl="1" eaLnBrk="1" hangingPunct="1"/>
            <a:r>
              <a:rPr lang="en-US" smtClean="0"/>
              <a:t>Examples</a:t>
            </a:r>
          </a:p>
          <a:p>
            <a:pPr lvl="2" eaLnBrk="1" hangingPunct="1"/>
            <a:r>
              <a:rPr lang="en-US" sz="2800" smtClean="0"/>
              <a:t>Golgi and ER transport vesicles</a:t>
            </a:r>
          </a:p>
          <a:p>
            <a:pPr lvl="2" eaLnBrk="1" hangingPunct="1"/>
            <a:r>
              <a:rPr lang="en-US" sz="2800" smtClean="0"/>
              <a:t>Lysosome</a:t>
            </a:r>
          </a:p>
          <a:p>
            <a:pPr lvl="2" eaLnBrk="1" hangingPunct="1"/>
            <a:r>
              <a:rPr lang="en-US" sz="2800" smtClean="0"/>
              <a:t>Peroxisome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8" descr="figure 5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6417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Lysosomes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Contain digestive enzymes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Functions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Aid in cell renewal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Break down old cell parts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Digests invaders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Lysosomes: Digestive Compartments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534400" cy="3917950"/>
          </a:xfrm>
        </p:spPr>
        <p:txBody>
          <a:bodyPr/>
          <a:lstStyle/>
          <a:p>
            <a:r>
              <a:rPr lang="en-US" sz="2800" smtClean="0"/>
              <a:t>A lysosome is a membranous sac of hydrolytic enzymes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Lysosomal enzymes can hydrolyze proteins, fats, polysaccharides, and nucleic acids</a:t>
            </a:r>
          </a:p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Lysosomes also use enzymes to recycle organelles and macromolecules, a process called autophagy</a:t>
            </a:r>
            <a:endParaRPr lang="en-US" smtClean="0">
              <a:latin typeface="Times"/>
            </a:endParaRPr>
          </a:p>
          <a:p>
            <a:pPr>
              <a:lnSpc>
                <a:spcPct val="96000"/>
              </a:lnSpc>
              <a:spcBef>
                <a:spcPts val="600"/>
              </a:spcBef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7013"/>
            <a:ext cx="50292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2519363" y="6223000"/>
            <a:ext cx="36179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Phagocytosis: lysosome digesting food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6567488" y="266700"/>
            <a:ext cx="6286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1 µm</a:t>
            </a:r>
            <a:endParaRPr lang="en-US" sz="150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2249488" y="4267200"/>
            <a:ext cx="9794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Plasma</a:t>
            </a:r>
          </a:p>
          <a:p>
            <a:pPr eaLnBrk="1" hangingPunct="1"/>
            <a:r>
              <a:rPr lang="en-US" sz="1400" b="1"/>
              <a:t>membrane</a:t>
            </a:r>
            <a:endParaRPr lang="en-US" sz="1400"/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3748088" y="5543550"/>
            <a:ext cx="19605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Food vacuole</a:t>
            </a:r>
            <a:endParaRPr lang="en-US" sz="1500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2671763" y="2765425"/>
            <a:ext cx="10985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Lysosome</a:t>
            </a:r>
            <a:endParaRPr lang="en-US" sz="1500"/>
          </a:p>
        </p:txBody>
      </p:sp>
      <p:sp>
        <p:nvSpPr>
          <p:cNvPr id="97288" name="Text Box 9"/>
          <p:cNvSpPr txBox="1">
            <a:spLocks noChangeArrowheads="1"/>
          </p:cNvSpPr>
          <p:nvPr/>
        </p:nvSpPr>
        <p:spPr bwMode="auto">
          <a:xfrm>
            <a:off x="4859338" y="314325"/>
            <a:ext cx="749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Nucleus</a:t>
            </a:r>
            <a:endParaRPr lang="en-US" sz="1500"/>
          </a:p>
        </p:txBody>
      </p:sp>
      <p:sp>
        <p:nvSpPr>
          <p:cNvPr id="97289" name="Text Box 10"/>
          <p:cNvSpPr txBox="1">
            <a:spLocks noChangeArrowheads="1"/>
          </p:cNvSpPr>
          <p:nvPr/>
        </p:nvSpPr>
        <p:spPr bwMode="auto">
          <a:xfrm>
            <a:off x="3941763" y="4130675"/>
            <a:ext cx="941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Digestive</a:t>
            </a:r>
          </a:p>
          <a:p>
            <a:pPr eaLnBrk="1" hangingPunct="1"/>
            <a:r>
              <a:rPr lang="en-US" sz="1400" b="1"/>
              <a:t>enzymes</a:t>
            </a:r>
            <a:endParaRPr lang="en-US" sz="1400"/>
          </a:p>
        </p:txBody>
      </p:sp>
      <p:sp>
        <p:nvSpPr>
          <p:cNvPr id="97290" name="Text Box 11"/>
          <p:cNvSpPr txBox="1">
            <a:spLocks noChangeArrowheads="1"/>
          </p:cNvSpPr>
          <p:nvPr/>
        </p:nvSpPr>
        <p:spPr bwMode="auto">
          <a:xfrm>
            <a:off x="6021388" y="5178425"/>
            <a:ext cx="9731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Digestion</a:t>
            </a:r>
            <a:endParaRPr lang="en-US" sz="1500"/>
          </a:p>
        </p:txBody>
      </p:sp>
      <p:sp>
        <p:nvSpPr>
          <p:cNvPr id="97291" name="Text Box 12"/>
          <p:cNvSpPr txBox="1">
            <a:spLocks noChangeArrowheads="1"/>
          </p:cNvSpPr>
          <p:nvPr/>
        </p:nvSpPr>
        <p:spPr bwMode="auto">
          <a:xfrm>
            <a:off x="2938463" y="4749800"/>
            <a:ext cx="9985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Lysosome</a:t>
            </a:r>
            <a:endParaRPr lang="en-US" sz="1400"/>
          </a:p>
        </p:txBody>
      </p:sp>
      <p:sp>
        <p:nvSpPr>
          <p:cNvPr id="97292" name="Text Box 13"/>
          <p:cNvSpPr txBox="1">
            <a:spLocks noChangeArrowheads="1"/>
          </p:cNvSpPr>
          <p:nvPr/>
        </p:nvSpPr>
        <p:spPr bwMode="auto">
          <a:xfrm>
            <a:off x="2286000" y="3311525"/>
            <a:ext cx="17732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Lysosome contains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active hydrolytic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enzymes</a:t>
            </a:r>
            <a:endParaRPr lang="en-US" sz="1500">
              <a:solidFill>
                <a:srgbClr val="0099B3"/>
              </a:solidFill>
            </a:endParaRPr>
          </a:p>
        </p:txBody>
      </p:sp>
      <p:sp>
        <p:nvSpPr>
          <p:cNvPr id="97293" name="Text Box 14"/>
          <p:cNvSpPr txBox="1">
            <a:spLocks noChangeArrowheads="1"/>
          </p:cNvSpPr>
          <p:nvPr/>
        </p:nvSpPr>
        <p:spPr bwMode="auto">
          <a:xfrm>
            <a:off x="4210050" y="3314700"/>
            <a:ext cx="12811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Food vacuole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fuses with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lysosome</a:t>
            </a:r>
            <a:endParaRPr lang="en-US" sz="1500">
              <a:solidFill>
                <a:srgbClr val="0099B3"/>
              </a:solidFill>
            </a:endParaRPr>
          </a:p>
        </p:txBody>
      </p:sp>
      <p:sp>
        <p:nvSpPr>
          <p:cNvPr id="97294" name="Text Box 15"/>
          <p:cNvSpPr txBox="1">
            <a:spLocks noChangeArrowheads="1"/>
          </p:cNvSpPr>
          <p:nvPr/>
        </p:nvSpPr>
        <p:spPr bwMode="auto">
          <a:xfrm>
            <a:off x="5568950" y="3311525"/>
            <a:ext cx="15382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Hydrolytic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enzymes digest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food particles</a:t>
            </a:r>
            <a:endParaRPr lang="en-US" sz="1500">
              <a:solidFill>
                <a:srgbClr val="0099B3"/>
              </a:solidFill>
            </a:endParaRPr>
          </a:p>
        </p:txBody>
      </p:sp>
      <p:sp>
        <p:nvSpPr>
          <p:cNvPr id="97295" name="Line 16"/>
          <p:cNvSpPr>
            <a:spLocks noChangeShapeType="1"/>
          </p:cNvSpPr>
          <p:nvPr/>
        </p:nvSpPr>
        <p:spPr bwMode="auto">
          <a:xfrm>
            <a:off x="6584950" y="482600"/>
            <a:ext cx="425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296" name="Line 17"/>
          <p:cNvSpPr>
            <a:spLocks noChangeShapeType="1"/>
          </p:cNvSpPr>
          <p:nvPr/>
        </p:nvSpPr>
        <p:spPr bwMode="auto">
          <a:xfrm>
            <a:off x="6588125" y="431800"/>
            <a:ext cx="0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297" name="Line 18"/>
          <p:cNvSpPr>
            <a:spLocks noChangeShapeType="1"/>
          </p:cNvSpPr>
          <p:nvPr/>
        </p:nvSpPr>
        <p:spPr bwMode="auto">
          <a:xfrm>
            <a:off x="7007225" y="431800"/>
            <a:ext cx="0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>
            <a:off x="5524500" y="501650"/>
            <a:ext cx="317500" cy="454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299" name="Line 20"/>
          <p:cNvSpPr>
            <a:spLocks noChangeShapeType="1"/>
          </p:cNvSpPr>
          <p:nvPr/>
        </p:nvSpPr>
        <p:spPr bwMode="auto">
          <a:xfrm>
            <a:off x="2701925" y="1647825"/>
            <a:ext cx="434975" cy="1098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0" name="Line 21"/>
          <p:cNvSpPr>
            <a:spLocks noChangeShapeType="1"/>
          </p:cNvSpPr>
          <p:nvPr/>
        </p:nvSpPr>
        <p:spPr bwMode="auto">
          <a:xfrm flipV="1">
            <a:off x="3140075" y="2409825"/>
            <a:ext cx="1619250" cy="336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1" name="Line 22"/>
          <p:cNvSpPr>
            <a:spLocks noChangeShapeType="1"/>
          </p:cNvSpPr>
          <p:nvPr/>
        </p:nvSpPr>
        <p:spPr bwMode="auto">
          <a:xfrm flipV="1">
            <a:off x="3606800" y="4302125"/>
            <a:ext cx="301625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2" name="Line 23"/>
          <p:cNvSpPr>
            <a:spLocks noChangeShapeType="1"/>
          </p:cNvSpPr>
          <p:nvPr/>
        </p:nvSpPr>
        <p:spPr bwMode="auto">
          <a:xfrm flipH="1">
            <a:off x="3543300" y="4302125"/>
            <a:ext cx="371475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3" name="Line 24"/>
          <p:cNvSpPr>
            <a:spLocks noChangeShapeType="1"/>
          </p:cNvSpPr>
          <p:nvPr/>
        </p:nvSpPr>
        <p:spPr bwMode="auto">
          <a:xfrm>
            <a:off x="2298700" y="4000500"/>
            <a:ext cx="1724025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>
            <a:off x="2962275" y="4000500"/>
            <a:ext cx="441325" cy="29527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5" name="Line 26"/>
          <p:cNvSpPr>
            <a:spLocks noChangeShapeType="1"/>
          </p:cNvSpPr>
          <p:nvPr/>
        </p:nvSpPr>
        <p:spPr bwMode="auto">
          <a:xfrm>
            <a:off x="4229100" y="4003675"/>
            <a:ext cx="1149350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6" name="Line 27"/>
          <p:cNvSpPr>
            <a:spLocks noChangeShapeType="1"/>
          </p:cNvSpPr>
          <p:nvPr/>
        </p:nvSpPr>
        <p:spPr bwMode="auto">
          <a:xfrm>
            <a:off x="4667250" y="4003675"/>
            <a:ext cx="501650" cy="5461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7" name="Line 28"/>
          <p:cNvSpPr>
            <a:spLocks noChangeShapeType="1"/>
          </p:cNvSpPr>
          <p:nvPr/>
        </p:nvSpPr>
        <p:spPr bwMode="auto">
          <a:xfrm>
            <a:off x="5591175" y="4000500"/>
            <a:ext cx="1365250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8" name="Line 29"/>
          <p:cNvSpPr>
            <a:spLocks noChangeShapeType="1"/>
          </p:cNvSpPr>
          <p:nvPr/>
        </p:nvSpPr>
        <p:spPr bwMode="auto">
          <a:xfrm>
            <a:off x="6207125" y="4000500"/>
            <a:ext cx="187325" cy="4794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7309" name="Line 30"/>
          <p:cNvSpPr>
            <a:spLocks noChangeShapeType="1"/>
          </p:cNvSpPr>
          <p:nvPr/>
        </p:nvSpPr>
        <p:spPr bwMode="auto">
          <a:xfrm>
            <a:off x="2638425" y="4692650"/>
            <a:ext cx="0" cy="73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27013"/>
            <a:ext cx="504825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2522538" y="6005513"/>
            <a:ext cx="36306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Autophagy: lysosome breaking down 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/>
              <a:t>damaged organelle</a:t>
            </a:r>
          </a:p>
        </p:txBody>
      </p:sp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6075363" y="388938"/>
            <a:ext cx="6286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1 µm</a:t>
            </a:r>
            <a:endParaRPr lang="en-US" sz="1500"/>
          </a:p>
        </p:txBody>
      </p:sp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4275138" y="5448300"/>
            <a:ext cx="22494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Vesicle containing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/>
              <a:t>damaged mitochondrion</a:t>
            </a:r>
            <a:endParaRPr lang="en-US" sz="1500"/>
          </a:p>
        </p:txBody>
      </p:sp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2303463" y="1550988"/>
            <a:ext cx="13652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Mitochondrion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/>
              <a:t>fragment</a:t>
            </a:r>
            <a:endParaRPr lang="en-US" sz="1500"/>
          </a:p>
        </p:txBody>
      </p:sp>
      <p:sp>
        <p:nvSpPr>
          <p:cNvPr id="98311" name="Text Box 8"/>
          <p:cNvSpPr txBox="1">
            <a:spLocks noChangeArrowheads="1"/>
          </p:cNvSpPr>
          <p:nvPr/>
        </p:nvSpPr>
        <p:spPr bwMode="auto">
          <a:xfrm>
            <a:off x="3376613" y="244475"/>
            <a:ext cx="2279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Lysosome containing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/>
              <a:t>two damaged organelles</a:t>
            </a:r>
            <a:endParaRPr lang="en-US" sz="1500"/>
          </a:p>
        </p:txBody>
      </p:sp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5911850" y="5259388"/>
            <a:ext cx="9731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Digestion</a:t>
            </a:r>
            <a:endParaRPr lang="en-US" sz="1500"/>
          </a:p>
        </p:txBody>
      </p:sp>
      <p:sp>
        <p:nvSpPr>
          <p:cNvPr id="98313" name="Text Box 10"/>
          <p:cNvSpPr txBox="1">
            <a:spLocks noChangeArrowheads="1"/>
          </p:cNvSpPr>
          <p:nvPr/>
        </p:nvSpPr>
        <p:spPr bwMode="auto">
          <a:xfrm>
            <a:off x="2651125" y="4548188"/>
            <a:ext cx="9985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Lysosome</a:t>
            </a:r>
            <a:endParaRPr lang="en-US" sz="1400"/>
          </a:p>
        </p:txBody>
      </p:sp>
      <p:sp>
        <p:nvSpPr>
          <p:cNvPr id="98314" name="Text Box 11"/>
          <p:cNvSpPr txBox="1">
            <a:spLocks noChangeArrowheads="1"/>
          </p:cNvSpPr>
          <p:nvPr/>
        </p:nvSpPr>
        <p:spPr bwMode="auto">
          <a:xfrm>
            <a:off x="2921000" y="3151188"/>
            <a:ext cx="2000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Lysosome fuses with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vesicle containing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damaged organelle</a:t>
            </a:r>
            <a:endParaRPr lang="en-US" sz="1500">
              <a:solidFill>
                <a:srgbClr val="0099B3"/>
              </a:solidFill>
            </a:endParaRPr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>
            <a:off x="2287588" y="2122488"/>
            <a:ext cx="13652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/>
              <a:t>Peroxisome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/>
              <a:t>fragment</a:t>
            </a:r>
            <a:endParaRPr lang="en-US" sz="1500"/>
          </a:p>
        </p:txBody>
      </p:sp>
      <p:sp>
        <p:nvSpPr>
          <p:cNvPr id="98316" name="Text Box 13"/>
          <p:cNvSpPr txBox="1">
            <a:spLocks noChangeArrowheads="1"/>
          </p:cNvSpPr>
          <p:nvPr/>
        </p:nvSpPr>
        <p:spPr bwMode="auto">
          <a:xfrm>
            <a:off x="5068888" y="3144838"/>
            <a:ext cx="2000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Hydrolytic enzymes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digest organelle</a:t>
            </a:r>
          </a:p>
          <a:p>
            <a:pPr eaLnBrk="1" hangingPunct="1">
              <a:lnSpc>
                <a:spcPct val="90000"/>
              </a:lnSpc>
            </a:pPr>
            <a:r>
              <a:rPr lang="en-US" sz="1500" b="1">
                <a:solidFill>
                  <a:srgbClr val="0099B3"/>
                </a:solidFill>
              </a:rPr>
              <a:t>components</a:t>
            </a:r>
            <a:endParaRPr lang="en-US" sz="1500">
              <a:solidFill>
                <a:srgbClr val="0099B3"/>
              </a:solidFill>
            </a:endParaRPr>
          </a:p>
        </p:txBody>
      </p:sp>
      <p:sp>
        <p:nvSpPr>
          <p:cNvPr id="98317" name="Line 14"/>
          <p:cNvSpPr>
            <a:spLocks noChangeShapeType="1"/>
          </p:cNvSpPr>
          <p:nvPr/>
        </p:nvSpPr>
        <p:spPr bwMode="auto">
          <a:xfrm>
            <a:off x="5721350" y="590550"/>
            <a:ext cx="1120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18" name="Line 15"/>
          <p:cNvSpPr>
            <a:spLocks noChangeShapeType="1"/>
          </p:cNvSpPr>
          <p:nvPr/>
        </p:nvSpPr>
        <p:spPr bwMode="auto">
          <a:xfrm>
            <a:off x="5721350" y="542925"/>
            <a:ext cx="0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19" name="Line 16"/>
          <p:cNvSpPr>
            <a:spLocks noChangeShapeType="1"/>
          </p:cNvSpPr>
          <p:nvPr/>
        </p:nvSpPr>
        <p:spPr bwMode="auto">
          <a:xfrm>
            <a:off x="6835775" y="536575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0" name="Line 17"/>
          <p:cNvSpPr>
            <a:spLocks noChangeShapeType="1"/>
          </p:cNvSpPr>
          <p:nvPr/>
        </p:nvSpPr>
        <p:spPr bwMode="auto">
          <a:xfrm>
            <a:off x="4772025" y="698500"/>
            <a:ext cx="746125" cy="885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1" name="Line 18"/>
          <p:cNvSpPr>
            <a:spLocks noChangeShapeType="1"/>
          </p:cNvSpPr>
          <p:nvPr/>
        </p:nvSpPr>
        <p:spPr bwMode="auto">
          <a:xfrm>
            <a:off x="3670300" y="1679575"/>
            <a:ext cx="2054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2" name="Line 19"/>
          <p:cNvSpPr>
            <a:spLocks noChangeShapeType="1"/>
          </p:cNvSpPr>
          <p:nvPr/>
        </p:nvSpPr>
        <p:spPr bwMode="auto">
          <a:xfrm>
            <a:off x="3457575" y="2238375"/>
            <a:ext cx="141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3" name="Line 20"/>
          <p:cNvSpPr>
            <a:spLocks noChangeShapeType="1"/>
          </p:cNvSpPr>
          <p:nvPr/>
        </p:nvSpPr>
        <p:spPr bwMode="auto">
          <a:xfrm>
            <a:off x="2940050" y="3816350"/>
            <a:ext cx="1743075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4" name="Line 21"/>
          <p:cNvSpPr>
            <a:spLocks noChangeShapeType="1"/>
          </p:cNvSpPr>
          <p:nvPr/>
        </p:nvSpPr>
        <p:spPr bwMode="auto">
          <a:xfrm>
            <a:off x="3816350" y="3813175"/>
            <a:ext cx="831850" cy="59690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5" name="Line 22"/>
          <p:cNvSpPr>
            <a:spLocks noChangeShapeType="1"/>
          </p:cNvSpPr>
          <p:nvPr/>
        </p:nvSpPr>
        <p:spPr bwMode="auto">
          <a:xfrm>
            <a:off x="5076825" y="3819525"/>
            <a:ext cx="1768475" cy="0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6" name="Line 23"/>
          <p:cNvSpPr>
            <a:spLocks noChangeShapeType="1"/>
          </p:cNvSpPr>
          <p:nvPr/>
        </p:nvSpPr>
        <p:spPr bwMode="auto">
          <a:xfrm>
            <a:off x="5911850" y="3819525"/>
            <a:ext cx="495300" cy="733425"/>
          </a:xfrm>
          <a:prstGeom prst="line">
            <a:avLst/>
          </a:prstGeom>
          <a:noFill/>
          <a:ln w="12700">
            <a:solidFill>
              <a:srgbClr val="0099B3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98327" name="Line 24"/>
          <p:cNvSpPr>
            <a:spLocks noChangeShapeType="1"/>
          </p:cNvSpPr>
          <p:nvPr/>
        </p:nvSpPr>
        <p:spPr bwMode="auto">
          <a:xfrm>
            <a:off x="3810000" y="5381625"/>
            <a:ext cx="42227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figure 5-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35300"/>
            <a:ext cx="54102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Vacuoles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239000" cy="3505200"/>
          </a:xfrm>
        </p:spPr>
        <p:txBody>
          <a:bodyPr/>
          <a:lstStyle/>
          <a:p>
            <a:pPr eaLnBrk="1" hangingPunct="1"/>
            <a:r>
              <a:rPr lang="en-US" smtClean="0"/>
              <a:t>Membrane bound storage sacs</a:t>
            </a:r>
          </a:p>
          <a:p>
            <a:pPr eaLnBrk="1" hangingPunct="1"/>
            <a:r>
              <a:rPr lang="en-US" smtClean="0"/>
              <a:t>More common in plants than animals</a:t>
            </a:r>
          </a:p>
          <a:p>
            <a:pPr eaLnBrk="1" hangingPunct="1"/>
            <a:r>
              <a:rPr lang="en-US" smtClean="0"/>
              <a:t>Contents </a:t>
            </a:r>
          </a:p>
          <a:p>
            <a:pPr lvl="1" eaLnBrk="1" hangingPunct="1"/>
            <a:r>
              <a:rPr lang="en-US" smtClean="0"/>
              <a:t>Water</a:t>
            </a:r>
          </a:p>
          <a:p>
            <a:pPr lvl="1" eaLnBrk="1" hangingPunct="1"/>
            <a:r>
              <a:rPr lang="en-US" smtClean="0"/>
              <a:t>Food</a:t>
            </a:r>
          </a:p>
          <a:p>
            <a:pPr lvl="1" eaLnBrk="1" hangingPunct="1"/>
            <a:r>
              <a:rPr lang="en-US" smtClean="0"/>
              <a:t>wastes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 Structure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All Cells have:</a:t>
            </a:r>
          </a:p>
          <a:p>
            <a:pPr lvl="1" eaLnBrk="1" hangingPunct="1"/>
            <a:r>
              <a:rPr lang="en-US" sz="3600" smtClean="0"/>
              <a:t>cytoplasm with ribosomes……</a:t>
            </a:r>
          </a:p>
          <a:p>
            <a:pPr lvl="2" eaLnBrk="1" hangingPunct="1"/>
            <a:r>
              <a:rPr lang="en-US" sz="3200" smtClean="0"/>
              <a:t>Cytoplasm – fluid area inside outer plasma membrane and outside DNA region</a:t>
            </a:r>
          </a:p>
          <a:p>
            <a:pPr lvl="2" eaLnBrk="1" hangingPunct="1"/>
            <a:r>
              <a:rPr lang="en-US" sz="3200" smtClean="0"/>
              <a:t>Ribosome – site of protein 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Vacuoles: Diverse Maintenance Compartments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214563"/>
            <a:ext cx="8534400" cy="2538412"/>
          </a:xfrm>
        </p:spPr>
        <p:txBody>
          <a:bodyPr/>
          <a:lstStyle/>
          <a:p>
            <a:pPr>
              <a:lnSpc>
                <a:spcPct val="96000"/>
              </a:lnSpc>
              <a:spcBef>
                <a:spcPts val="600"/>
              </a:spcBef>
            </a:pPr>
            <a:r>
              <a:rPr lang="en-US" sz="2800" smtClean="0"/>
              <a:t>Vesicles and vacuoles (larger versions of vacuoles) are membrane-bound sacs with varied functions</a:t>
            </a:r>
            <a:endParaRPr lang="en-US" smtClean="0"/>
          </a:p>
          <a:p>
            <a:r>
              <a:rPr lang="en-US" sz="2800" smtClean="0"/>
              <a:t>A plant cell or fungal cell may have one or several vacuoles</a:t>
            </a:r>
            <a:endParaRPr lang="en-US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2868613"/>
          </a:xfrm>
        </p:spPr>
        <p:txBody>
          <a:bodyPr/>
          <a:lstStyle/>
          <a:p>
            <a:r>
              <a:rPr lang="en-US" sz="2800" smtClean="0"/>
              <a:t>Food vacuoles are formed by phagocytosis</a:t>
            </a:r>
          </a:p>
          <a:p>
            <a:r>
              <a:rPr lang="en-US" sz="2800" smtClean="0"/>
              <a:t>Contractile vacuoles, found in many freshwater protists, pump excess water out of cells</a:t>
            </a:r>
          </a:p>
          <a:p>
            <a:r>
              <a:rPr lang="en-US" sz="2800" smtClean="0"/>
              <a:t>Central vacuoles, found in many mature plant cells, hold organic compounds and water</a:t>
            </a:r>
            <a:endParaRPr lang="en-US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27013"/>
            <a:ext cx="69754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7178675" y="6235700"/>
            <a:ext cx="6286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500" b="1"/>
              <a:t>5 µm</a:t>
            </a:r>
            <a:endParaRPr lang="en-US" sz="1500"/>
          </a:p>
        </p:txBody>
      </p: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4171950" y="143351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Central vacuole</a:t>
            </a:r>
            <a:endParaRPr lang="en-US" sz="1500"/>
          </a:p>
        </p:txBody>
      </p:sp>
      <p:sp>
        <p:nvSpPr>
          <p:cNvPr id="102405" name="Text Box 6"/>
          <p:cNvSpPr txBox="1">
            <a:spLocks noChangeArrowheads="1"/>
          </p:cNvSpPr>
          <p:nvPr/>
        </p:nvSpPr>
        <p:spPr bwMode="auto">
          <a:xfrm>
            <a:off x="5948363" y="25034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Cytosol</a:t>
            </a:r>
            <a:endParaRPr lang="en-US" sz="1500"/>
          </a:p>
        </p:txBody>
      </p:sp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6270625" y="347662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Tonoplast</a:t>
            </a:r>
            <a:endParaRPr lang="en-US" sz="1500"/>
          </a:p>
        </p:txBody>
      </p:sp>
      <p:sp>
        <p:nvSpPr>
          <p:cNvPr id="102407" name="Text Box 8"/>
          <p:cNvSpPr txBox="1">
            <a:spLocks noChangeArrowheads="1"/>
          </p:cNvSpPr>
          <p:nvPr/>
        </p:nvSpPr>
        <p:spPr bwMode="auto">
          <a:xfrm>
            <a:off x="6115050" y="4225925"/>
            <a:ext cx="9001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Central </a:t>
            </a:r>
          </a:p>
          <a:p>
            <a:pPr eaLnBrk="1" hangingPunct="1"/>
            <a:r>
              <a:rPr lang="en-US" sz="1500" b="1"/>
              <a:t>vacuole</a:t>
            </a:r>
            <a:endParaRPr lang="en-US" sz="1500"/>
          </a:p>
        </p:txBody>
      </p:sp>
      <p:sp>
        <p:nvSpPr>
          <p:cNvPr id="102408" name="Text Box 9"/>
          <p:cNvSpPr txBox="1">
            <a:spLocks noChangeArrowheads="1"/>
          </p:cNvSpPr>
          <p:nvPr/>
        </p:nvSpPr>
        <p:spPr bwMode="auto">
          <a:xfrm>
            <a:off x="3073400" y="42306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Nucleus</a:t>
            </a:r>
            <a:endParaRPr lang="en-US" sz="1500"/>
          </a:p>
        </p:txBody>
      </p:sp>
      <p:sp>
        <p:nvSpPr>
          <p:cNvPr id="102409" name="Text Box 10"/>
          <p:cNvSpPr txBox="1">
            <a:spLocks noChangeArrowheads="1"/>
          </p:cNvSpPr>
          <p:nvPr/>
        </p:nvSpPr>
        <p:spPr bwMode="auto">
          <a:xfrm>
            <a:off x="3117850" y="5097463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Cell wall</a:t>
            </a:r>
            <a:endParaRPr lang="en-US" sz="1500"/>
          </a:p>
        </p:txBody>
      </p:sp>
      <p:sp>
        <p:nvSpPr>
          <p:cNvPr id="102410" name="Text Box 11"/>
          <p:cNvSpPr txBox="1">
            <a:spLocks noChangeArrowheads="1"/>
          </p:cNvSpPr>
          <p:nvPr/>
        </p:nvSpPr>
        <p:spPr bwMode="auto">
          <a:xfrm>
            <a:off x="3105150" y="566420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Chloroplast</a:t>
            </a:r>
            <a:endParaRPr lang="en-US" sz="1500"/>
          </a:p>
        </p:txBody>
      </p:sp>
      <p:sp>
        <p:nvSpPr>
          <p:cNvPr id="102411" name="Line 12"/>
          <p:cNvSpPr>
            <a:spLocks noChangeShapeType="1"/>
          </p:cNvSpPr>
          <p:nvPr/>
        </p:nvSpPr>
        <p:spPr bwMode="auto">
          <a:xfrm flipV="1">
            <a:off x="3295650" y="1552575"/>
            <a:ext cx="847725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2" name="Line 13"/>
          <p:cNvSpPr>
            <a:spLocks noChangeShapeType="1"/>
          </p:cNvSpPr>
          <p:nvPr/>
        </p:nvSpPr>
        <p:spPr bwMode="auto">
          <a:xfrm>
            <a:off x="3848100" y="4337050"/>
            <a:ext cx="124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3" name="Line 14"/>
          <p:cNvSpPr>
            <a:spLocks noChangeShapeType="1"/>
          </p:cNvSpPr>
          <p:nvPr/>
        </p:nvSpPr>
        <p:spPr bwMode="auto">
          <a:xfrm>
            <a:off x="3895725" y="5216525"/>
            <a:ext cx="492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4" name="Line 15"/>
          <p:cNvSpPr>
            <a:spLocks noChangeShapeType="1"/>
          </p:cNvSpPr>
          <p:nvPr/>
        </p:nvSpPr>
        <p:spPr bwMode="auto">
          <a:xfrm flipV="1">
            <a:off x="4191000" y="5565775"/>
            <a:ext cx="758825" cy="20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5" name="Line 16"/>
          <p:cNvSpPr>
            <a:spLocks noChangeShapeType="1"/>
          </p:cNvSpPr>
          <p:nvPr/>
        </p:nvSpPr>
        <p:spPr bwMode="auto">
          <a:xfrm>
            <a:off x="6854825" y="6165850"/>
            <a:ext cx="1082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6" name="Line 17"/>
          <p:cNvSpPr>
            <a:spLocks noChangeShapeType="1"/>
          </p:cNvSpPr>
          <p:nvPr/>
        </p:nvSpPr>
        <p:spPr bwMode="auto">
          <a:xfrm>
            <a:off x="6858000" y="6080125"/>
            <a:ext cx="0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7" name="Line 18"/>
          <p:cNvSpPr>
            <a:spLocks noChangeShapeType="1"/>
          </p:cNvSpPr>
          <p:nvPr/>
        </p:nvSpPr>
        <p:spPr bwMode="auto">
          <a:xfrm>
            <a:off x="7937500" y="6080125"/>
            <a:ext cx="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8" name="Line 19"/>
          <p:cNvSpPr>
            <a:spLocks noChangeShapeType="1"/>
          </p:cNvSpPr>
          <p:nvPr/>
        </p:nvSpPr>
        <p:spPr bwMode="auto">
          <a:xfrm>
            <a:off x="6292850" y="2762250"/>
            <a:ext cx="0" cy="35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02419" name="Line 20"/>
          <p:cNvSpPr>
            <a:spLocks noChangeShapeType="1"/>
          </p:cNvSpPr>
          <p:nvPr/>
        </p:nvSpPr>
        <p:spPr bwMode="auto">
          <a:xfrm>
            <a:off x="6537325" y="3165475"/>
            <a:ext cx="0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Vacuole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 – storage area for water, sugars, ions, amino acids, and wastes</a:t>
            </a:r>
          </a:p>
          <a:p>
            <a:pPr lvl="1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Central Vacuole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Structure</a:t>
            </a:r>
          </a:p>
          <a:p>
            <a:pPr lvl="1" eaLnBrk="1" hangingPunct="1"/>
            <a:r>
              <a:rPr lang="en-US" smtClean="0"/>
              <a:t>Large membrane bound sac</a:t>
            </a:r>
          </a:p>
          <a:p>
            <a:pPr lvl="1" eaLnBrk="1" hangingPunct="1"/>
            <a:r>
              <a:rPr lang="en-US" smtClean="0"/>
              <a:t>Occupies the majority of the volume of the plant cell</a:t>
            </a:r>
          </a:p>
          <a:p>
            <a:pPr lvl="1" eaLnBrk="1" hangingPunct="1"/>
            <a:r>
              <a:rPr lang="en-US" smtClean="0"/>
              <a:t>Increases cell’s surface area for transport of substances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cells can be larger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Plant Cell Structures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Structures found in plant, but not animal cells</a:t>
            </a:r>
          </a:p>
          <a:p>
            <a:pPr lvl="1" eaLnBrk="1" hangingPunct="1"/>
            <a:r>
              <a:rPr lang="en-US" smtClean="0"/>
              <a:t>Chloroplasts</a:t>
            </a:r>
          </a:p>
          <a:p>
            <a:pPr lvl="1" eaLnBrk="1" hangingPunct="1"/>
            <a:r>
              <a:rPr lang="en-US" smtClean="0"/>
              <a:t>Plastids</a:t>
            </a:r>
          </a:p>
          <a:p>
            <a:pPr lvl="1" eaLnBrk="1" hangingPunct="1"/>
            <a:r>
              <a:rPr lang="en-US" smtClean="0"/>
              <a:t>Central vacuole</a:t>
            </a:r>
          </a:p>
          <a:p>
            <a:pPr lvl="1" eaLnBrk="1" hangingPunct="1"/>
            <a:r>
              <a:rPr lang="en-US" smtClean="0"/>
              <a:t>Cell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7" descr="figure 5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51054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Bacteria-Like Organelles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029200" cy="4525963"/>
          </a:xfrm>
        </p:spPr>
        <p:txBody>
          <a:bodyPr/>
          <a:lstStyle/>
          <a:p>
            <a:pPr eaLnBrk="1" hangingPunct="1"/>
            <a:r>
              <a:rPr lang="en-US" smtClean="0"/>
              <a:t>Release &amp; store energy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Types </a:t>
            </a:r>
          </a:p>
          <a:p>
            <a:pPr lvl="1" eaLnBrk="1" hangingPunct="1"/>
            <a:r>
              <a:rPr lang="en-US" smtClean="0"/>
              <a:t>Mitochondria </a:t>
            </a:r>
          </a:p>
          <a:p>
            <a:pPr lvl="1" eaLnBrk="1" hangingPunct="1">
              <a:buFontTx/>
              <a:buNone/>
            </a:pPr>
            <a:r>
              <a:rPr lang="en-US" smtClean="0"/>
              <a:t> (release energy) </a:t>
            </a:r>
          </a:p>
          <a:p>
            <a:pPr lvl="1" eaLnBrk="1" hangingPunct="1"/>
            <a:r>
              <a:rPr lang="en-US" smtClean="0"/>
              <a:t>Chloroplasts </a:t>
            </a:r>
          </a:p>
          <a:p>
            <a:pPr lvl="1" eaLnBrk="1" hangingPunct="1">
              <a:buFontTx/>
              <a:buNone/>
            </a:pPr>
            <a:r>
              <a:rPr lang="en-US" smtClean="0"/>
              <a:t>  (store energy)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Origin of Mitochondria and Chloroplasts</a:t>
            </a:r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Both organelles are believed to have once been free-living bacteria that were engulfed by a larger cell.</a:t>
            </a:r>
          </a:p>
          <a:p>
            <a:pPr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Proposed Origin of Mitochondria and Chloroplasts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Evidence:</a:t>
            </a:r>
          </a:p>
          <a:p>
            <a:pPr lvl="1" eaLnBrk="1" hangingPunct="1"/>
            <a:r>
              <a:rPr lang="en-US" smtClean="0"/>
              <a:t>Each have their own DNA</a:t>
            </a:r>
          </a:p>
          <a:p>
            <a:pPr lvl="1" eaLnBrk="1" hangingPunct="1"/>
            <a:r>
              <a:rPr lang="en-US" smtClean="0"/>
              <a:t>Their ribosomes resemble bacterial ribosomes</a:t>
            </a:r>
          </a:p>
          <a:p>
            <a:pPr lvl="1" eaLnBrk="1" hangingPunct="1"/>
            <a:r>
              <a:rPr lang="en-US" smtClean="0"/>
              <a:t>Each can divide on its own</a:t>
            </a:r>
          </a:p>
          <a:p>
            <a:pPr lvl="1" eaLnBrk="1" hangingPunct="1"/>
            <a:r>
              <a:rPr lang="en-US" smtClean="0"/>
              <a:t>Mitochondria are same size as bacteria</a:t>
            </a:r>
          </a:p>
          <a:p>
            <a:pPr lvl="1" eaLnBrk="1" hangingPunct="1"/>
            <a:r>
              <a:rPr lang="en-US" smtClean="0"/>
              <a:t>Each have more than one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857250"/>
            <a:ext cx="8534400" cy="914400"/>
          </a:xfrm>
        </p:spPr>
        <p:txBody>
          <a:bodyPr/>
          <a:lstStyle/>
          <a:p>
            <a:pPr indent="6350"/>
            <a:r>
              <a:rPr lang="en-US" smtClean="0"/>
              <a:t>Mitochondria and chloroplasts change energy from one form to another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714625"/>
            <a:ext cx="8534400" cy="3573463"/>
          </a:xfrm>
        </p:spPr>
        <p:txBody>
          <a:bodyPr/>
          <a:lstStyle/>
          <a:p>
            <a:pPr>
              <a:buFont typeface="Times"/>
              <a:buChar char="•"/>
            </a:pPr>
            <a:r>
              <a:rPr lang="en-US" sz="2800" smtClean="0"/>
              <a:t>Mitochondria are the sites of cellular respiration</a:t>
            </a:r>
          </a:p>
          <a:p>
            <a:r>
              <a:rPr lang="en-US" sz="2800" smtClean="0"/>
              <a:t>Chloroplasts, found only in plants and algae, are the sites of photosynthesis</a:t>
            </a:r>
          </a:p>
          <a:p>
            <a:r>
              <a:rPr lang="en-US" sz="2800" smtClean="0"/>
              <a:t>Mitochondria and chloroplasts are not part of the endomembrane system</a:t>
            </a:r>
          </a:p>
          <a:p>
            <a:r>
              <a:rPr lang="en-US" sz="2800" smtClean="0"/>
              <a:t>Peroxisomes are oxidative organelles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Are Cells So Small?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Cells need sufficient surface area to allow adequate transport of nutrients in and wastes out.</a:t>
            </a:r>
          </a:p>
          <a:p>
            <a:pPr eaLnBrk="1" hangingPunct="1"/>
            <a:r>
              <a:rPr lang="en-US" smtClean="0"/>
              <a:t>As cell volume increases, so does the need for the transporting of nutrients and wastes.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Mitochondria: Chemical Energy Conversion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643063"/>
            <a:ext cx="8534400" cy="4746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Mitochondria are in nearly all eukaryotic cells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They have a smooth outer membrane and an inner membrane folded into cristae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The inner membrane creates two compartments: intermembrane space and mitochondrial matrix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Some metabolic steps of cellular respiration are catalyzed in the mitochondrial matrix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Cristae present a large surface area for enzymes that synthesize ATP</a:t>
            </a:r>
            <a:endParaRPr lang="en-US" smtClean="0">
              <a:latin typeface="Time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Mitochondria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 – synthesis of ATP</a:t>
            </a:r>
          </a:p>
          <a:p>
            <a:pPr eaLnBrk="1" hangingPunct="1"/>
            <a:r>
              <a:rPr lang="en-US" smtClean="0"/>
              <a:t>Structure:  </a:t>
            </a:r>
          </a:p>
          <a:p>
            <a:pPr lvl="1" eaLnBrk="1" hangingPunct="1"/>
            <a:r>
              <a:rPr lang="en-US" smtClean="0"/>
              <a:t>~1-5 microns</a:t>
            </a:r>
          </a:p>
          <a:p>
            <a:pPr lvl="1" eaLnBrk="1" hangingPunct="1"/>
            <a:r>
              <a:rPr lang="en-US" smtClean="0"/>
              <a:t>Outer membrane</a:t>
            </a:r>
          </a:p>
          <a:p>
            <a:pPr lvl="1" eaLnBrk="1" hangingPunct="1"/>
            <a:r>
              <a:rPr lang="en-US" smtClean="0"/>
              <a:t>Inner membrane - Highly folded</a:t>
            </a:r>
          </a:p>
          <a:p>
            <a:pPr lvl="2" eaLnBrk="1" hangingPunct="1"/>
            <a:r>
              <a:rPr lang="en-US" smtClean="0"/>
              <a:t>Folds called cristae</a:t>
            </a:r>
          </a:p>
          <a:p>
            <a:pPr lvl="1" eaLnBrk="1" hangingPunct="1"/>
            <a:r>
              <a:rPr lang="en-US" smtClean="0"/>
              <a:t>Outer and inner compartment (or matrix)</a:t>
            </a:r>
          </a:p>
          <a:p>
            <a:pPr lvl="2" eaLnBrk="1" hangingPunct="1"/>
            <a:r>
              <a:rPr lang="en-US" smtClean="0"/>
              <a:t>DNA and ribosomes in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68313"/>
            <a:ext cx="8535987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2997200" y="7635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Mitochondrion</a:t>
            </a:r>
            <a:endParaRPr lang="en-US"/>
          </a:p>
        </p:txBody>
      </p:sp>
      <p:sp>
        <p:nvSpPr>
          <p:cNvPr id="112644" name="Text Box 5"/>
          <p:cNvSpPr txBox="1">
            <a:spLocks noChangeArrowheads="1"/>
          </p:cNvSpPr>
          <p:nvPr/>
        </p:nvSpPr>
        <p:spPr bwMode="auto">
          <a:xfrm>
            <a:off x="3046413" y="1252538"/>
            <a:ext cx="24844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Intermembrane space</a:t>
            </a:r>
            <a:endParaRPr lang="en-US"/>
          </a:p>
        </p:txBody>
      </p:sp>
      <p:sp>
        <p:nvSpPr>
          <p:cNvPr id="112645" name="Text Box 6"/>
          <p:cNvSpPr txBox="1">
            <a:spLocks noChangeArrowheads="1"/>
          </p:cNvSpPr>
          <p:nvPr/>
        </p:nvSpPr>
        <p:spPr bwMode="auto">
          <a:xfrm>
            <a:off x="4557713" y="1698625"/>
            <a:ext cx="12906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Outer </a:t>
            </a:r>
          </a:p>
          <a:p>
            <a:pPr eaLnBrk="1" hangingPunct="1"/>
            <a:r>
              <a:rPr lang="en-US" b="1"/>
              <a:t>membrane</a:t>
            </a:r>
            <a:endParaRPr lang="en-US"/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4124325" y="4025900"/>
            <a:ext cx="1290638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Inner </a:t>
            </a:r>
          </a:p>
          <a:p>
            <a:pPr eaLnBrk="1" hangingPunct="1"/>
            <a:r>
              <a:rPr lang="en-US" b="1"/>
              <a:t>membrane</a:t>
            </a:r>
            <a:endParaRPr lang="en-US"/>
          </a:p>
        </p:txBody>
      </p:sp>
      <p:sp>
        <p:nvSpPr>
          <p:cNvPr id="112647" name="Text Box 8"/>
          <p:cNvSpPr txBox="1">
            <a:spLocks noChangeArrowheads="1"/>
          </p:cNvSpPr>
          <p:nvPr/>
        </p:nvSpPr>
        <p:spPr bwMode="auto">
          <a:xfrm>
            <a:off x="4216400" y="4754563"/>
            <a:ext cx="87471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Cristae</a:t>
            </a:r>
            <a:endParaRPr lang="en-US"/>
          </a:p>
        </p:txBody>
      </p:sp>
      <p:sp>
        <p:nvSpPr>
          <p:cNvPr id="112648" name="Text Box 9"/>
          <p:cNvSpPr txBox="1">
            <a:spLocks noChangeArrowheads="1"/>
          </p:cNvSpPr>
          <p:nvPr/>
        </p:nvSpPr>
        <p:spPr bwMode="auto">
          <a:xfrm>
            <a:off x="4344988" y="5210175"/>
            <a:ext cx="8747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Matrix</a:t>
            </a:r>
            <a:endParaRPr lang="en-US"/>
          </a:p>
        </p:txBody>
      </p:sp>
      <p:sp>
        <p:nvSpPr>
          <p:cNvPr id="112649" name="Text Box 10"/>
          <p:cNvSpPr txBox="1">
            <a:spLocks noChangeArrowheads="1"/>
          </p:cNvSpPr>
          <p:nvPr/>
        </p:nvSpPr>
        <p:spPr bwMode="auto">
          <a:xfrm>
            <a:off x="7653338" y="5878513"/>
            <a:ext cx="87471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100 nm</a:t>
            </a:r>
            <a:endParaRPr lang="en-US"/>
          </a:p>
        </p:txBody>
      </p:sp>
      <p:sp>
        <p:nvSpPr>
          <p:cNvPr id="112650" name="Text Box 11"/>
          <p:cNvSpPr txBox="1">
            <a:spLocks noChangeArrowheads="1"/>
          </p:cNvSpPr>
          <p:nvPr/>
        </p:nvSpPr>
        <p:spPr bwMode="auto">
          <a:xfrm>
            <a:off x="906463" y="5688013"/>
            <a:ext cx="17065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Mitochondrial</a:t>
            </a:r>
          </a:p>
          <a:p>
            <a:pPr eaLnBrk="1" hangingPunct="1"/>
            <a:r>
              <a:rPr lang="en-US" b="1"/>
              <a:t>DNA</a:t>
            </a:r>
            <a:endParaRPr lang="en-US"/>
          </a:p>
        </p:txBody>
      </p:sp>
      <p:sp>
        <p:nvSpPr>
          <p:cNvPr id="112651" name="Text Box 12"/>
          <p:cNvSpPr txBox="1">
            <a:spLocks noChangeArrowheads="1"/>
          </p:cNvSpPr>
          <p:nvPr/>
        </p:nvSpPr>
        <p:spPr bwMode="auto">
          <a:xfrm>
            <a:off x="488950" y="3105150"/>
            <a:ext cx="15970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Free</a:t>
            </a:r>
          </a:p>
          <a:p>
            <a:pPr eaLnBrk="1" hangingPunct="1"/>
            <a:r>
              <a:rPr lang="en-US" b="1"/>
              <a:t>ribosomes </a:t>
            </a:r>
          </a:p>
          <a:p>
            <a:pPr eaLnBrk="1" hangingPunct="1"/>
            <a:r>
              <a:rPr lang="en-US" b="1"/>
              <a:t>in the</a:t>
            </a:r>
          </a:p>
          <a:p>
            <a:pPr eaLnBrk="1" hangingPunct="1"/>
            <a:r>
              <a:rPr lang="en-US" b="1"/>
              <a:t>mitochondrial</a:t>
            </a:r>
          </a:p>
          <a:p>
            <a:pPr eaLnBrk="1" hangingPunct="1"/>
            <a:r>
              <a:rPr lang="en-US" b="1"/>
              <a:t>matrix</a:t>
            </a:r>
            <a:endParaRPr lang="en-US"/>
          </a:p>
        </p:txBody>
      </p:sp>
      <p:sp>
        <p:nvSpPr>
          <p:cNvPr id="112652" name="Line 13"/>
          <p:cNvSpPr>
            <a:spLocks noChangeShapeType="1"/>
          </p:cNvSpPr>
          <p:nvPr/>
        </p:nvSpPr>
        <p:spPr bwMode="auto">
          <a:xfrm flipV="1">
            <a:off x="1422400" y="1050925"/>
            <a:ext cx="1647825" cy="1098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3" name="Line 14"/>
          <p:cNvSpPr>
            <a:spLocks noChangeShapeType="1"/>
          </p:cNvSpPr>
          <p:nvPr/>
        </p:nvSpPr>
        <p:spPr bwMode="auto">
          <a:xfrm flipH="1">
            <a:off x="2867025" y="1539875"/>
            <a:ext cx="533400" cy="993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4" name="Line 15"/>
          <p:cNvSpPr>
            <a:spLocks noChangeShapeType="1"/>
          </p:cNvSpPr>
          <p:nvPr/>
        </p:nvSpPr>
        <p:spPr bwMode="auto">
          <a:xfrm flipV="1">
            <a:off x="4016375" y="1841500"/>
            <a:ext cx="498475" cy="307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5" name="Line 16"/>
          <p:cNvSpPr>
            <a:spLocks noChangeShapeType="1"/>
          </p:cNvSpPr>
          <p:nvPr/>
        </p:nvSpPr>
        <p:spPr bwMode="auto">
          <a:xfrm>
            <a:off x="5232400" y="1857375"/>
            <a:ext cx="1257300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6" name="Line 17"/>
          <p:cNvSpPr>
            <a:spLocks noChangeShapeType="1"/>
          </p:cNvSpPr>
          <p:nvPr/>
        </p:nvSpPr>
        <p:spPr bwMode="auto">
          <a:xfrm flipV="1">
            <a:off x="3470275" y="4171950"/>
            <a:ext cx="631825" cy="44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7" name="Line 18"/>
          <p:cNvSpPr>
            <a:spLocks noChangeShapeType="1"/>
          </p:cNvSpPr>
          <p:nvPr/>
        </p:nvSpPr>
        <p:spPr bwMode="auto">
          <a:xfrm>
            <a:off x="4743450" y="4187825"/>
            <a:ext cx="65722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8" name="Line 19"/>
          <p:cNvSpPr>
            <a:spLocks noChangeShapeType="1"/>
          </p:cNvSpPr>
          <p:nvPr/>
        </p:nvSpPr>
        <p:spPr bwMode="auto">
          <a:xfrm flipH="1">
            <a:off x="5048250" y="4606925"/>
            <a:ext cx="9271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59" name="Line 20"/>
          <p:cNvSpPr>
            <a:spLocks noChangeShapeType="1"/>
          </p:cNvSpPr>
          <p:nvPr/>
        </p:nvSpPr>
        <p:spPr bwMode="auto">
          <a:xfrm>
            <a:off x="5045075" y="4911725"/>
            <a:ext cx="118427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0" name="Line 21"/>
          <p:cNvSpPr>
            <a:spLocks noChangeShapeType="1"/>
          </p:cNvSpPr>
          <p:nvPr/>
        </p:nvSpPr>
        <p:spPr bwMode="auto">
          <a:xfrm flipV="1">
            <a:off x="5054600" y="5133975"/>
            <a:ext cx="1082675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1" name="Line 22"/>
          <p:cNvSpPr>
            <a:spLocks noChangeShapeType="1"/>
          </p:cNvSpPr>
          <p:nvPr/>
        </p:nvSpPr>
        <p:spPr bwMode="auto">
          <a:xfrm>
            <a:off x="3194050" y="4902200"/>
            <a:ext cx="1108075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2" name="Line 23"/>
          <p:cNvSpPr>
            <a:spLocks noChangeShapeType="1"/>
          </p:cNvSpPr>
          <p:nvPr/>
        </p:nvSpPr>
        <p:spPr bwMode="auto">
          <a:xfrm>
            <a:off x="2940050" y="4635500"/>
            <a:ext cx="1241425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3" name="Line 24"/>
          <p:cNvSpPr>
            <a:spLocks noChangeShapeType="1"/>
          </p:cNvSpPr>
          <p:nvPr/>
        </p:nvSpPr>
        <p:spPr bwMode="auto">
          <a:xfrm>
            <a:off x="2994025" y="4438650"/>
            <a:ext cx="1190625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4" name="Line 25"/>
          <p:cNvSpPr>
            <a:spLocks noChangeShapeType="1"/>
          </p:cNvSpPr>
          <p:nvPr/>
        </p:nvSpPr>
        <p:spPr bwMode="auto">
          <a:xfrm flipV="1">
            <a:off x="3467100" y="4171950"/>
            <a:ext cx="631825" cy="41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5" name="Line 26"/>
          <p:cNvSpPr>
            <a:spLocks noChangeShapeType="1"/>
          </p:cNvSpPr>
          <p:nvPr/>
        </p:nvSpPr>
        <p:spPr bwMode="auto">
          <a:xfrm flipH="1" flipV="1">
            <a:off x="1546225" y="3692525"/>
            <a:ext cx="1346200" cy="190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6" name="Line 27"/>
          <p:cNvSpPr>
            <a:spLocks noChangeShapeType="1"/>
          </p:cNvSpPr>
          <p:nvPr/>
        </p:nvSpPr>
        <p:spPr bwMode="auto">
          <a:xfrm>
            <a:off x="1543050" y="3689350"/>
            <a:ext cx="1082675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7" name="Line 28"/>
          <p:cNvSpPr>
            <a:spLocks noChangeShapeType="1"/>
          </p:cNvSpPr>
          <p:nvPr/>
        </p:nvSpPr>
        <p:spPr bwMode="auto">
          <a:xfrm flipV="1">
            <a:off x="1701800" y="4568825"/>
            <a:ext cx="56515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8" name="Line 29"/>
          <p:cNvSpPr>
            <a:spLocks noChangeShapeType="1"/>
          </p:cNvSpPr>
          <p:nvPr/>
        </p:nvSpPr>
        <p:spPr bwMode="auto">
          <a:xfrm>
            <a:off x="7870825" y="5781675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69" name="Line 30"/>
          <p:cNvSpPr>
            <a:spLocks noChangeShapeType="1"/>
          </p:cNvSpPr>
          <p:nvPr/>
        </p:nvSpPr>
        <p:spPr bwMode="auto">
          <a:xfrm>
            <a:off x="7867650" y="5708650"/>
            <a:ext cx="0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12670" name="Line 31"/>
          <p:cNvSpPr>
            <a:spLocks noChangeShapeType="1"/>
          </p:cNvSpPr>
          <p:nvPr/>
        </p:nvSpPr>
        <p:spPr bwMode="auto">
          <a:xfrm>
            <a:off x="8229600" y="5708650"/>
            <a:ext cx="0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Mitochondria</a:t>
            </a:r>
          </a:p>
        </p:txBody>
      </p:sp>
      <p:pic>
        <p:nvPicPr>
          <p:cNvPr id="113667" name="Picture 4" descr="mi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29151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Mitochondria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TEM</a:t>
            </a:r>
          </a:p>
        </p:txBody>
      </p:sp>
      <p:pic>
        <p:nvPicPr>
          <p:cNvPr id="114692" name="Picture 4" descr="m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467677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nucl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Mitochondria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5943600" cy="1295400"/>
          </a:xfrm>
        </p:spPr>
        <p:txBody>
          <a:bodyPr/>
          <a:lstStyle/>
          <a:p>
            <a:pPr eaLnBrk="1" hangingPunct="1"/>
            <a:r>
              <a:rPr lang="en-US" smtClean="0"/>
              <a:t>Have their own DNA</a:t>
            </a:r>
          </a:p>
          <a:p>
            <a:pPr eaLnBrk="1" hangingPunct="1"/>
            <a:r>
              <a:rPr lang="en-US" smtClean="0"/>
              <a:t>Bound by double membrane</a:t>
            </a:r>
          </a:p>
        </p:txBody>
      </p:sp>
      <p:pic>
        <p:nvPicPr>
          <p:cNvPr id="116740" name="Picture 7" descr="figure 5-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28940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Mitochondria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Break down fuel molecules (</a:t>
            </a:r>
            <a:r>
              <a:rPr lang="en-US" sz="2400" smtClean="0"/>
              <a:t>cellular respiration)</a:t>
            </a:r>
          </a:p>
          <a:p>
            <a:pPr lvl="1" eaLnBrk="1" hangingPunct="1"/>
            <a:r>
              <a:rPr lang="en-US" smtClean="0"/>
              <a:t>Glucose</a:t>
            </a:r>
          </a:p>
          <a:p>
            <a:pPr lvl="1" eaLnBrk="1" hangingPunct="1"/>
            <a:r>
              <a:rPr lang="en-US" smtClean="0"/>
              <a:t>Fatty acids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mtClean="0"/>
              <a:t>Release energy</a:t>
            </a:r>
          </a:p>
          <a:p>
            <a:pPr lvl="1" eaLnBrk="1" hangingPunct="1"/>
            <a:r>
              <a:rPr lang="en-US" smtClean="0"/>
              <a:t>ATP</a:t>
            </a:r>
          </a:p>
        </p:txBody>
      </p:sp>
      <p:pic>
        <p:nvPicPr>
          <p:cNvPr id="117764" name="Picture 7" descr="figure 5-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187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7" descr="figure 5-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13063"/>
            <a:ext cx="48006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Chloroplasts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pPr eaLnBrk="1" hangingPunct="1"/>
            <a:r>
              <a:rPr lang="en-US" smtClean="0"/>
              <a:t>Derived form photosynthetic bacteria</a:t>
            </a:r>
          </a:p>
          <a:p>
            <a:pPr eaLnBrk="1" hangingPunct="1"/>
            <a:r>
              <a:rPr lang="en-US" smtClean="0"/>
              <a:t>Solar energy capturing organelle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Chloroplasts: Capture of Light Energy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534400" cy="5580063"/>
          </a:xfrm>
        </p:spPr>
        <p:txBody>
          <a:bodyPr/>
          <a:lstStyle/>
          <a:p>
            <a:r>
              <a:rPr lang="en-US" sz="2800" smtClean="0"/>
              <a:t>The chloroplast is a member of a family of organelles called plastids</a:t>
            </a:r>
          </a:p>
          <a:p>
            <a:r>
              <a:rPr lang="en-US" sz="2800" smtClean="0"/>
              <a:t>Chloroplasts contain the green pigment chlorophyll, as well as enzymes and other molecules that function in photosynthesis</a:t>
            </a:r>
          </a:p>
          <a:p>
            <a:r>
              <a:rPr lang="en-US" sz="2800" smtClean="0"/>
              <a:t>Chloroplasts are found in leaves and other green organs of plants and in algae</a:t>
            </a:r>
          </a:p>
          <a:p>
            <a:r>
              <a:rPr lang="en-US" sz="2800" smtClean="0"/>
              <a:t>Chloroplast structure includes:</a:t>
            </a:r>
          </a:p>
          <a:p>
            <a:pPr lvl="1">
              <a:lnSpc>
                <a:spcPct val="70000"/>
              </a:lnSpc>
            </a:pPr>
            <a:r>
              <a:rPr lang="en-US" smtClean="0"/>
              <a:t>Thylakoids, membranous sacs</a:t>
            </a:r>
          </a:p>
          <a:p>
            <a:pPr lvl="1">
              <a:lnSpc>
                <a:spcPct val="70000"/>
              </a:lnSpc>
            </a:pPr>
            <a:r>
              <a:rPr lang="en-US" smtClean="0"/>
              <a:t>Stroma, the internal fluid</a:t>
            </a:r>
            <a:endParaRPr lang="en-US" smtClean="0">
              <a:latin typeface="Tim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Are Cells So Small?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However, as cell volume increases the surface area of the cell does not expand as quickly.</a:t>
            </a:r>
          </a:p>
          <a:p>
            <a:pPr lvl="1" eaLnBrk="1" hangingPunct="1"/>
            <a:r>
              <a:rPr lang="en-US" smtClean="0"/>
              <a:t>If the cell gets too large a volume  it cannot transport enough wastes out or nutrients in. </a:t>
            </a:r>
          </a:p>
          <a:p>
            <a:pPr eaLnBrk="1" hangingPunct="1"/>
            <a:r>
              <a:rPr lang="en-US" smtClean="0"/>
              <a:t>Thus, surface area limits cell volume/size.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14400"/>
            <a:ext cx="8535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3068638" y="2135188"/>
            <a:ext cx="169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Chloroplast</a:t>
            </a:r>
            <a:endParaRPr lang="en-US" sz="1300"/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474663" y="3986213"/>
            <a:ext cx="1196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Chloroplast</a:t>
            </a:r>
          </a:p>
          <a:p>
            <a:pPr eaLnBrk="1" hangingPunct="1"/>
            <a:r>
              <a:rPr lang="en-US" sz="1300" b="1"/>
              <a:t>DNA</a:t>
            </a:r>
            <a:endParaRPr lang="en-US" sz="1300"/>
          </a:p>
        </p:txBody>
      </p:sp>
      <p:sp>
        <p:nvSpPr>
          <p:cNvPr id="120837" name="Text Box 6"/>
          <p:cNvSpPr txBox="1">
            <a:spLocks noChangeArrowheads="1"/>
          </p:cNvSpPr>
          <p:nvPr/>
        </p:nvSpPr>
        <p:spPr bwMode="auto">
          <a:xfrm>
            <a:off x="1963738" y="3621088"/>
            <a:ext cx="9715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Ribosomes</a:t>
            </a:r>
            <a:endParaRPr lang="en-US" sz="1300"/>
          </a:p>
        </p:txBody>
      </p:sp>
      <p:sp>
        <p:nvSpPr>
          <p:cNvPr id="120838" name="Text Box 7"/>
          <p:cNvSpPr txBox="1">
            <a:spLocks noChangeArrowheads="1"/>
          </p:cNvSpPr>
          <p:nvPr/>
        </p:nvSpPr>
        <p:spPr bwMode="auto">
          <a:xfrm>
            <a:off x="4275138" y="3825875"/>
            <a:ext cx="97155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Stroma</a:t>
            </a:r>
            <a:endParaRPr lang="en-US" sz="1300"/>
          </a:p>
        </p:txBody>
      </p:sp>
      <p:sp>
        <p:nvSpPr>
          <p:cNvPr id="120839" name="Text Box 8"/>
          <p:cNvSpPr txBox="1">
            <a:spLocks noChangeArrowheads="1"/>
          </p:cNvSpPr>
          <p:nvPr/>
        </p:nvSpPr>
        <p:spPr bwMode="auto">
          <a:xfrm>
            <a:off x="4283075" y="4179888"/>
            <a:ext cx="1308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Inner and outer</a:t>
            </a:r>
          </a:p>
          <a:p>
            <a:pPr eaLnBrk="1" hangingPunct="1"/>
            <a:r>
              <a:rPr lang="en-US" sz="1300" b="1"/>
              <a:t>membranes</a:t>
            </a:r>
            <a:endParaRPr lang="en-US" sz="1300"/>
          </a:p>
        </p:txBody>
      </p:sp>
      <p:sp>
        <p:nvSpPr>
          <p:cNvPr id="120840" name="Text Box 9"/>
          <p:cNvSpPr txBox="1">
            <a:spLocks noChangeArrowheads="1"/>
          </p:cNvSpPr>
          <p:nvPr/>
        </p:nvSpPr>
        <p:spPr bwMode="auto">
          <a:xfrm>
            <a:off x="4281488" y="4894263"/>
            <a:ext cx="9715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Granum</a:t>
            </a:r>
            <a:endParaRPr lang="en-US" sz="1300"/>
          </a:p>
        </p:txBody>
      </p:sp>
      <p:sp>
        <p:nvSpPr>
          <p:cNvPr id="120841" name="Text Box 10"/>
          <p:cNvSpPr txBox="1">
            <a:spLocks noChangeArrowheads="1"/>
          </p:cNvSpPr>
          <p:nvPr/>
        </p:nvSpPr>
        <p:spPr bwMode="auto">
          <a:xfrm>
            <a:off x="1463675" y="5541963"/>
            <a:ext cx="9715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 b="1"/>
              <a:t>Thylakoid</a:t>
            </a:r>
            <a:endParaRPr lang="en-US" sz="1300"/>
          </a:p>
        </p:txBody>
      </p:sp>
      <p:sp>
        <p:nvSpPr>
          <p:cNvPr id="120842" name="Rectangle 11"/>
          <p:cNvSpPr>
            <a:spLocks noChangeArrowheads="1"/>
          </p:cNvSpPr>
          <p:nvPr/>
        </p:nvSpPr>
        <p:spPr bwMode="auto">
          <a:xfrm>
            <a:off x="5013325" y="4797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>
              <a:latin typeface="Times"/>
            </a:endParaRPr>
          </a:p>
        </p:txBody>
      </p:sp>
      <p:sp>
        <p:nvSpPr>
          <p:cNvPr id="120843" name="Text Box 12"/>
          <p:cNvSpPr txBox="1">
            <a:spLocks noChangeArrowheads="1"/>
          </p:cNvSpPr>
          <p:nvPr/>
        </p:nvSpPr>
        <p:spPr bwMode="auto">
          <a:xfrm>
            <a:off x="7000875" y="5394325"/>
            <a:ext cx="53181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/>
              <a:t>1 µm</a:t>
            </a:r>
            <a:endParaRPr lang="en-US" sz="1200"/>
          </a:p>
        </p:txBody>
      </p:sp>
      <p:sp>
        <p:nvSpPr>
          <p:cNvPr id="120844" name="Line 13"/>
          <p:cNvSpPr>
            <a:spLocks noChangeShapeType="1"/>
          </p:cNvSpPr>
          <p:nvPr/>
        </p:nvSpPr>
        <p:spPr bwMode="auto">
          <a:xfrm flipV="1">
            <a:off x="2806700" y="2228850"/>
            <a:ext cx="222250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45" name="Line 14"/>
          <p:cNvSpPr>
            <a:spLocks noChangeShapeType="1"/>
          </p:cNvSpPr>
          <p:nvPr/>
        </p:nvSpPr>
        <p:spPr bwMode="auto">
          <a:xfrm>
            <a:off x="806450" y="4387850"/>
            <a:ext cx="349250" cy="771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46" name="Line 15"/>
          <p:cNvSpPr>
            <a:spLocks noChangeShapeType="1"/>
          </p:cNvSpPr>
          <p:nvPr/>
        </p:nvSpPr>
        <p:spPr bwMode="auto">
          <a:xfrm flipV="1">
            <a:off x="1822450" y="5251450"/>
            <a:ext cx="114300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47" name="Line 16"/>
          <p:cNvSpPr>
            <a:spLocks noChangeShapeType="1"/>
          </p:cNvSpPr>
          <p:nvPr/>
        </p:nvSpPr>
        <p:spPr bwMode="auto">
          <a:xfrm flipV="1">
            <a:off x="2124075" y="3829050"/>
            <a:ext cx="298450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48" name="Line 17"/>
          <p:cNvSpPr>
            <a:spLocks noChangeShapeType="1"/>
          </p:cNvSpPr>
          <p:nvPr/>
        </p:nvSpPr>
        <p:spPr bwMode="auto">
          <a:xfrm>
            <a:off x="2422525" y="3825875"/>
            <a:ext cx="295275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49" name="Line 18"/>
          <p:cNvSpPr>
            <a:spLocks noChangeShapeType="1"/>
          </p:cNvSpPr>
          <p:nvPr/>
        </p:nvSpPr>
        <p:spPr bwMode="auto">
          <a:xfrm flipV="1">
            <a:off x="3298825" y="3940175"/>
            <a:ext cx="94615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0" name="Line 19"/>
          <p:cNvSpPr>
            <a:spLocks noChangeShapeType="1"/>
          </p:cNvSpPr>
          <p:nvPr/>
        </p:nvSpPr>
        <p:spPr bwMode="auto">
          <a:xfrm>
            <a:off x="3635375" y="4295775"/>
            <a:ext cx="612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1" name="Line 20"/>
          <p:cNvSpPr>
            <a:spLocks noChangeShapeType="1"/>
          </p:cNvSpPr>
          <p:nvPr/>
        </p:nvSpPr>
        <p:spPr bwMode="auto">
          <a:xfrm flipH="1">
            <a:off x="3851275" y="4298950"/>
            <a:ext cx="40005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2" name="AutoShape 21"/>
          <p:cNvSpPr>
            <a:spLocks/>
          </p:cNvSpPr>
          <p:nvPr/>
        </p:nvSpPr>
        <p:spPr bwMode="auto">
          <a:xfrm>
            <a:off x="3692525" y="4708525"/>
            <a:ext cx="152400" cy="574675"/>
          </a:xfrm>
          <a:prstGeom prst="rightBrace">
            <a:avLst>
              <a:gd name="adj1" fmla="val 3142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3" name="Line 22"/>
          <p:cNvSpPr>
            <a:spLocks noChangeShapeType="1"/>
          </p:cNvSpPr>
          <p:nvPr/>
        </p:nvSpPr>
        <p:spPr bwMode="auto">
          <a:xfrm>
            <a:off x="3844925" y="4997450"/>
            <a:ext cx="400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4" name="Line 23"/>
          <p:cNvSpPr>
            <a:spLocks noChangeShapeType="1"/>
          </p:cNvSpPr>
          <p:nvPr/>
        </p:nvSpPr>
        <p:spPr bwMode="auto">
          <a:xfrm>
            <a:off x="4959350" y="5016500"/>
            <a:ext cx="749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5" name="Line 24"/>
          <p:cNvSpPr>
            <a:spLocks noChangeShapeType="1"/>
          </p:cNvSpPr>
          <p:nvPr/>
        </p:nvSpPr>
        <p:spPr bwMode="auto">
          <a:xfrm>
            <a:off x="5549900" y="4324350"/>
            <a:ext cx="365125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6" name="Line 25"/>
          <p:cNvSpPr>
            <a:spLocks noChangeShapeType="1"/>
          </p:cNvSpPr>
          <p:nvPr/>
        </p:nvSpPr>
        <p:spPr bwMode="auto">
          <a:xfrm>
            <a:off x="4899025" y="3940175"/>
            <a:ext cx="1336675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7" name="Line 26"/>
          <p:cNvSpPr>
            <a:spLocks noChangeShapeType="1"/>
          </p:cNvSpPr>
          <p:nvPr/>
        </p:nvSpPr>
        <p:spPr bwMode="auto">
          <a:xfrm>
            <a:off x="6877050" y="5375275"/>
            <a:ext cx="615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8" name="Line 27"/>
          <p:cNvSpPr>
            <a:spLocks noChangeShapeType="1"/>
          </p:cNvSpPr>
          <p:nvPr/>
        </p:nvSpPr>
        <p:spPr bwMode="auto">
          <a:xfrm>
            <a:off x="6880225" y="53213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0859" name="Line 28"/>
          <p:cNvSpPr>
            <a:spLocks noChangeShapeType="1"/>
          </p:cNvSpPr>
          <p:nvPr/>
        </p:nvSpPr>
        <p:spPr bwMode="auto">
          <a:xfrm>
            <a:off x="7489825" y="532130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Photosynthesis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0"/>
            <a:ext cx="6096000" cy="1371600"/>
          </a:xfrm>
        </p:spPr>
        <p:txBody>
          <a:bodyPr/>
          <a:lstStyle/>
          <a:p>
            <a:pPr eaLnBrk="1" hangingPunct="1"/>
            <a:r>
              <a:rPr lang="en-US" smtClean="0"/>
              <a:t>Takes place in the chloroplast</a:t>
            </a:r>
          </a:p>
          <a:p>
            <a:pPr eaLnBrk="1" hangingPunct="1"/>
            <a:r>
              <a:rPr lang="en-US" smtClean="0"/>
              <a:t>Makes cellular food – glucose</a:t>
            </a:r>
          </a:p>
          <a:p>
            <a:pPr eaLnBrk="1" hangingPunct="1"/>
            <a:endParaRPr lang="en-US" smtClean="0"/>
          </a:p>
        </p:txBody>
      </p:sp>
      <p:pic>
        <p:nvPicPr>
          <p:cNvPr id="121860" name="Picture 8" descr="figure 5-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13063"/>
            <a:ext cx="48006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Chloroplasts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 – site of photosynthesis</a:t>
            </a:r>
          </a:p>
          <a:p>
            <a:pPr eaLnBrk="1" hangingPunct="1"/>
            <a:r>
              <a:rPr lang="en-US" smtClean="0"/>
              <a:t>Structure</a:t>
            </a:r>
            <a:endParaRPr lang="en-US" sz="2400" i="1" smtClean="0"/>
          </a:p>
          <a:p>
            <a:pPr lvl="1" eaLnBrk="1" hangingPunct="1"/>
            <a:r>
              <a:rPr lang="en-US" smtClean="0"/>
              <a:t>2 outer membranes</a:t>
            </a:r>
          </a:p>
          <a:p>
            <a:pPr lvl="1" eaLnBrk="1" hangingPunct="1"/>
            <a:r>
              <a:rPr lang="en-US" smtClean="0"/>
              <a:t>Thylakoid membrane system</a:t>
            </a:r>
          </a:p>
          <a:p>
            <a:pPr lvl="2" eaLnBrk="1" hangingPunct="1"/>
            <a:r>
              <a:rPr lang="en-US" smtClean="0"/>
              <a:t>Stacked membrane sacs called granum</a:t>
            </a:r>
          </a:p>
          <a:p>
            <a:pPr lvl="1" eaLnBrk="1" hangingPunct="1"/>
            <a:r>
              <a:rPr lang="en-US" smtClean="0"/>
              <a:t>Chlorophyll in granum</a:t>
            </a:r>
          </a:p>
          <a:p>
            <a:pPr lvl="1" eaLnBrk="1" hangingPunct="1"/>
            <a:r>
              <a:rPr lang="en-US" smtClean="0"/>
              <a:t>Stroma</a:t>
            </a:r>
          </a:p>
          <a:p>
            <a:pPr lvl="2" eaLnBrk="1" hangingPunct="1"/>
            <a:r>
              <a:rPr lang="en-US" smtClean="0"/>
              <a:t>Fluid part of chloroplast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chlorop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0513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Plastids</a:t>
            </a:r>
          </a:p>
        </p:txBody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Plastids are similar to vesicles</a:t>
            </a:r>
          </a:p>
          <a:p>
            <a:pPr eaLnBrk="1" hangingPunct="1"/>
            <a:r>
              <a:rPr lang="en-US" smtClean="0"/>
              <a:t>Examples</a:t>
            </a:r>
          </a:p>
          <a:p>
            <a:pPr lvl="1" eaLnBrk="1" hangingPunct="1"/>
            <a:r>
              <a:rPr lang="en-US" smtClean="0"/>
              <a:t>Chloroplasts</a:t>
            </a:r>
          </a:p>
          <a:p>
            <a:pPr lvl="1" eaLnBrk="1" hangingPunct="1"/>
            <a:r>
              <a:rPr lang="en-US" smtClean="0"/>
              <a:t>Chromoplasts – contain colored pigments</a:t>
            </a:r>
          </a:p>
          <a:p>
            <a:pPr lvl="2" eaLnBrk="1" hangingPunct="1"/>
            <a:r>
              <a:rPr lang="en-US" smtClean="0"/>
              <a:t>Pigments called carotenoids</a:t>
            </a:r>
          </a:p>
          <a:p>
            <a:pPr lvl="1" eaLnBrk="1" hangingPunct="1"/>
            <a:r>
              <a:rPr lang="en-US" smtClean="0"/>
              <a:t>Amyloplasts – store starch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Peroxisomes: Oxidation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534400" cy="2163763"/>
          </a:xfrm>
        </p:spPr>
        <p:txBody>
          <a:bodyPr/>
          <a:lstStyle/>
          <a:p>
            <a:r>
              <a:rPr lang="en-US" sz="2800" smtClean="0"/>
              <a:t>Peroxisomes are specialized metabolic compartments bounded by a single membrane</a:t>
            </a:r>
          </a:p>
          <a:p>
            <a:r>
              <a:rPr lang="en-US" sz="2800" smtClean="0"/>
              <a:t>Peroxisomes produce hydrogen peroxide and convert it to water</a:t>
            </a:r>
            <a:endParaRPr lang="en-US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27013"/>
            <a:ext cx="71882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4"/>
          <p:cNvSpPr txBox="1">
            <a:spLocks noChangeArrowheads="1"/>
          </p:cNvSpPr>
          <p:nvPr/>
        </p:nvSpPr>
        <p:spPr bwMode="auto">
          <a:xfrm>
            <a:off x="4741863" y="85090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Chloroplast</a:t>
            </a:r>
            <a:endParaRPr lang="en-US" sz="1500"/>
          </a:p>
        </p:txBody>
      </p:sp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4891088" y="126365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Peroxisome</a:t>
            </a:r>
            <a:endParaRPr lang="en-US" sz="1500"/>
          </a:p>
        </p:txBody>
      </p:sp>
      <p:sp>
        <p:nvSpPr>
          <p:cNvPr id="126981" name="Text Box 6"/>
          <p:cNvSpPr txBox="1">
            <a:spLocks noChangeArrowheads="1"/>
          </p:cNvSpPr>
          <p:nvPr/>
        </p:nvSpPr>
        <p:spPr bwMode="auto">
          <a:xfrm>
            <a:off x="6335713" y="1679575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Mitochondrion</a:t>
            </a:r>
            <a:endParaRPr lang="en-US" sz="1500"/>
          </a:p>
        </p:txBody>
      </p:sp>
      <p:sp>
        <p:nvSpPr>
          <p:cNvPr id="126982" name="Text Box 7"/>
          <p:cNvSpPr txBox="1">
            <a:spLocks noChangeArrowheads="1"/>
          </p:cNvSpPr>
          <p:nvPr/>
        </p:nvSpPr>
        <p:spPr bwMode="auto">
          <a:xfrm>
            <a:off x="7307263" y="6194425"/>
            <a:ext cx="4826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1 µm</a:t>
            </a:r>
            <a:endParaRPr lang="en-US" sz="1500"/>
          </a:p>
        </p:txBody>
      </p:sp>
      <p:sp>
        <p:nvSpPr>
          <p:cNvPr id="126983" name="Line 8"/>
          <p:cNvSpPr>
            <a:spLocks noChangeShapeType="1"/>
          </p:cNvSpPr>
          <p:nvPr/>
        </p:nvSpPr>
        <p:spPr bwMode="auto">
          <a:xfrm>
            <a:off x="7004050" y="6169025"/>
            <a:ext cx="1073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6984" name="Line 9"/>
          <p:cNvSpPr>
            <a:spLocks noChangeShapeType="1"/>
          </p:cNvSpPr>
          <p:nvPr/>
        </p:nvSpPr>
        <p:spPr bwMode="auto">
          <a:xfrm>
            <a:off x="7004050" y="6080125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6985" name="Line 10"/>
          <p:cNvSpPr>
            <a:spLocks noChangeShapeType="1"/>
          </p:cNvSpPr>
          <p:nvPr/>
        </p:nvSpPr>
        <p:spPr bwMode="auto">
          <a:xfrm>
            <a:off x="8074025" y="6080125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6986" name="Line 11"/>
          <p:cNvSpPr>
            <a:spLocks noChangeShapeType="1"/>
          </p:cNvSpPr>
          <p:nvPr/>
        </p:nvSpPr>
        <p:spPr bwMode="auto">
          <a:xfrm>
            <a:off x="7000875" y="1908175"/>
            <a:ext cx="0" cy="145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6987" name="Line 12"/>
          <p:cNvSpPr>
            <a:spLocks noChangeShapeType="1"/>
          </p:cNvSpPr>
          <p:nvPr/>
        </p:nvSpPr>
        <p:spPr bwMode="auto">
          <a:xfrm flipH="1">
            <a:off x="5086350" y="1498600"/>
            <a:ext cx="346075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26988" name="Line 13"/>
          <p:cNvSpPr>
            <a:spLocks noChangeShapeType="1"/>
          </p:cNvSpPr>
          <p:nvPr/>
        </p:nvSpPr>
        <p:spPr bwMode="auto">
          <a:xfrm flipH="1">
            <a:off x="3883025" y="965200"/>
            <a:ext cx="809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428625"/>
            <a:ext cx="8534400" cy="860425"/>
          </a:xfrm>
        </p:spPr>
        <p:txBody>
          <a:bodyPr/>
          <a:lstStyle/>
          <a:p>
            <a:pPr indent="6350"/>
            <a:r>
              <a:rPr lang="en-US" sz="2800" smtClean="0"/>
              <a:t>The cytoskeleton is a network of fibers that organizes structures and activities in the cell</a:t>
            </a:r>
            <a:endParaRPr lang="en-US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704975"/>
            <a:ext cx="8534400" cy="5153025"/>
          </a:xfrm>
        </p:spPr>
        <p:txBody>
          <a:bodyPr/>
          <a:lstStyle/>
          <a:p>
            <a:r>
              <a:rPr lang="en-US" sz="2800" smtClean="0"/>
              <a:t>The cytoskeleton is a network of fibers extending throughout the cytoplasm</a:t>
            </a:r>
          </a:p>
          <a:p>
            <a:r>
              <a:rPr lang="en-US" sz="2800" smtClean="0"/>
              <a:t>It organizes the cell’s structures and activities, anchoring many organelles</a:t>
            </a:r>
          </a:p>
          <a:p>
            <a:r>
              <a:rPr lang="en-US" sz="2800" smtClean="0"/>
              <a:t>It is composed of three types of molecular structures: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Microtubules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Microfilaments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Intermediate filaments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Cytoskeleton</a:t>
            </a:r>
            <a:endParaRPr lang="en-US" sz="2400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</a:t>
            </a:r>
          </a:p>
          <a:p>
            <a:pPr lvl="1" eaLnBrk="1" hangingPunct="1"/>
            <a:r>
              <a:rPr lang="en-US" smtClean="0"/>
              <a:t>gives cells internal organization, shape, and ability to move</a:t>
            </a:r>
          </a:p>
          <a:p>
            <a:pPr eaLnBrk="1" hangingPunct="1"/>
            <a:r>
              <a:rPr lang="en-US" smtClean="0"/>
              <a:t>Structure</a:t>
            </a:r>
          </a:p>
          <a:p>
            <a:pPr lvl="1" eaLnBrk="1" hangingPunct="1"/>
            <a:r>
              <a:rPr lang="en-US" smtClean="0"/>
              <a:t>Interconnected system of microtubules, microfilaments, and intermediate filaments (animal only)</a:t>
            </a:r>
          </a:p>
          <a:p>
            <a:pPr lvl="2" eaLnBrk="1" hangingPunct="1"/>
            <a:r>
              <a:rPr lang="en-US" sz="2800" smtClean="0"/>
              <a:t>All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43013"/>
            <a:ext cx="853598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5895975" y="124460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Microtubule</a:t>
            </a:r>
            <a:endParaRPr lang="en-US" sz="1500"/>
          </a:p>
        </p:txBody>
      </p:sp>
      <p:sp>
        <p:nvSpPr>
          <p:cNvPr id="130052" name="Text Box 5"/>
          <p:cNvSpPr txBox="1">
            <a:spLocks noChangeArrowheads="1"/>
          </p:cNvSpPr>
          <p:nvPr/>
        </p:nvSpPr>
        <p:spPr bwMode="auto">
          <a:xfrm>
            <a:off x="7086600" y="4953000"/>
            <a:ext cx="1695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Microfilaments</a:t>
            </a:r>
            <a:endParaRPr lang="en-US" sz="1500"/>
          </a:p>
        </p:txBody>
      </p:sp>
      <p:sp>
        <p:nvSpPr>
          <p:cNvPr id="130053" name="Text Box 6"/>
          <p:cNvSpPr txBox="1">
            <a:spLocks noChangeArrowheads="1"/>
          </p:cNvSpPr>
          <p:nvPr/>
        </p:nvSpPr>
        <p:spPr bwMode="auto">
          <a:xfrm>
            <a:off x="4894263" y="5186363"/>
            <a:ext cx="7651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b="1"/>
              <a:t>0.25 µm</a:t>
            </a:r>
            <a:endParaRPr lang="en-US" sz="1500"/>
          </a:p>
        </p:txBody>
      </p:sp>
      <p:sp>
        <p:nvSpPr>
          <p:cNvPr id="130054" name="Line 7"/>
          <p:cNvSpPr>
            <a:spLocks noChangeShapeType="1"/>
          </p:cNvSpPr>
          <p:nvPr/>
        </p:nvSpPr>
        <p:spPr bwMode="auto">
          <a:xfrm>
            <a:off x="4556125" y="5076825"/>
            <a:ext cx="13938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55" name="Line 8"/>
          <p:cNvSpPr>
            <a:spLocks noChangeShapeType="1"/>
          </p:cNvSpPr>
          <p:nvPr/>
        </p:nvSpPr>
        <p:spPr bwMode="auto">
          <a:xfrm>
            <a:off x="4559300" y="4987925"/>
            <a:ext cx="0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56" name="Line 9"/>
          <p:cNvSpPr>
            <a:spLocks noChangeShapeType="1"/>
          </p:cNvSpPr>
          <p:nvPr/>
        </p:nvSpPr>
        <p:spPr bwMode="auto">
          <a:xfrm>
            <a:off x="5953125" y="4991100"/>
            <a:ext cx="0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57" name="Line 10"/>
          <p:cNvSpPr>
            <a:spLocks noChangeShapeType="1"/>
          </p:cNvSpPr>
          <p:nvPr/>
        </p:nvSpPr>
        <p:spPr bwMode="auto">
          <a:xfrm>
            <a:off x="7731125" y="4406900"/>
            <a:ext cx="0" cy="50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58" name="Line 11"/>
          <p:cNvSpPr>
            <a:spLocks noChangeShapeType="1"/>
          </p:cNvSpPr>
          <p:nvPr/>
        </p:nvSpPr>
        <p:spPr bwMode="auto">
          <a:xfrm flipV="1">
            <a:off x="7731125" y="4137025"/>
            <a:ext cx="219075" cy="774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59" name="AutoShape 12"/>
          <p:cNvSpPr>
            <a:spLocks/>
          </p:cNvSpPr>
          <p:nvPr/>
        </p:nvSpPr>
        <p:spPr bwMode="auto">
          <a:xfrm rot="-5356759">
            <a:off x="6365876" y="2524125"/>
            <a:ext cx="165100" cy="301625"/>
          </a:xfrm>
          <a:prstGeom prst="rightBrace">
            <a:avLst>
              <a:gd name="adj1" fmla="val 1522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130060" name="Line 13"/>
          <p:cNvSpPr>
            <a:spLocks noChangeShapeType="1"/>
          </p:cNvSpPr>
          <p:nvPr/>
        </p:nvSpPr>
        <p:spPr bwMode="auto">
          <a:xfrm flipV="1">
            <a:off x="6451600" y="1495425"/>
            <a:ext cx="0" cy="1098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d-ID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4137</Words>
  <Application>Microsoft Office PowerPoint</Application>
  <PresentationFormat>On-screen Show (4:3)</PresentationFormat>
  <Paragraphs>1059</Paragraphs>
  <Slides>174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5" baseType="lpstr">
      <vt:lpstr>Office Theme</vt:lpstr>
      <vt:lpstr>Cell Structure and Function evy yulianti evy_yulianti@uny.ac.id</vt:lpstr>
      <vt:lpstr>Cell Types</vt:lpstr>
      <vt:lpstr>Eukaryotic cells have internal membranes that compartmentalize their functions</vt:lpstr>
      <vt:lpstr>Cell Structure</vt:lpstr>
      <vt:lpstr>Cell Structure</vt:lpstr>
      <vt:lpstr>Cell Structure</vt:lpstr>
      <vt:lpstr>Cell Structure</vt:lpstr>
      <vt:lpstr>Why Are Cells So Small?</vt:lpstr>
      <vt:lpstr>Why Are Cells So Small?</vt:lpstr>
      <vt:lpstr>Comparing Prokaryotic and Eukaryotic Cells</vt:lpstr>
      <vt:lpstr>PowerPoint Presentation</vt:lpstr>
      <vt:lpstr>PowerPoint Presentation</vt:lpstr>
      <vt:lpstr>PowerPoint Presentation</vt:lpstr>
      <vt:lpstr>Prokaryotic Cell Structure</vt:lpstr>
      <vt:lpstr>Prokaryotic Cells</vt:lpstr>
      <vt:lpstr>PowerPoint Presentation</vt:lpstr>
      <vt:lpstr>Prokaryotic Cell Structure</vt:lpstr>
      <vt:lpstr>Eukaryotic Cells</vt:lpstr>
      <vt:lpstr>Eukaryotic Cells</vt:lpstr>
      <vt:lpstr>Representative Animal Cell</vt:lpstr>
      <vt:lpstr>Representative Plant Cell</vt:lpstr>
      <vt:lpstr>Cytoplasm</vt:lpstr>
      <vt:lpstr>Organelles</vt:lpstr>
      <vt:lpstr>Bacteria-Like Organelles</vt:lpstr>
      <vt:lpstr>Membranous Organelles</vt:lpstr>
      <vt:lpstr>Nucleus</vt:lpstr>
      <vt:lpstr>Nucleus</vt:lpstr>
      <vt:lpstr> The eukaryotic cell’s genetic instructions are housed in the nucleus and carried out by the ribosomes</vt:lpstr>
      <vt:lpstr>The Nucleus: Genetic Library of the Cell</vt:lpstr>
      <vt:lpstr>PowerPoint Presentation</vt:lpstr>
      <vt:lpstr>Nucleus </vt:lpstr>
      <vt:lpstr>Nuclear Envelope</vt:lpstr>
      <vt:lpstr>DNA</vt:lpstr>
      <vt:lpstr>Nucleolus</vt:lpstr>
      <vt:lpstr>Nucleus</vt:lpstr>
      <vt:lpstr>Ribosomes: Protein Factories in the Cell</vt:lpstr>
      <vt:lpstr>PowerPoint Presentation</vt:lpstr>
      <vt:lpstr>The Endomembrane System: A Review</vt:lpstr>
      <vt:lpstr>PowerPoint Presentation</vt:lpstr>
      <vt:lpstr>PowerPoint Presentation</vt:lpstr>
      <vt:lpstr>PowerPoint Presentation</vt:lpstr>
      <vt:lpstr>The endomembrane system regulates protein traffic and performs metabolic functions in the cell</vt:lpstr>
      <vt:lpstr>The Endoplasmic Reticulum: Biosynthetic Factory</vt:lpstr>
      <vt:lpstr>PowerPoint Presentation</vt:lpstr>
      <vt:lpstr>Endo/Cytomembrane System</vt:lpstr>
      <vt:lpstr>Endoplasmic Reticulum</vt:lpstr>
      <vt:lpstr>Rough Endoplasmic Reticulum</vt:lpstr>
      <vt:lpstr>Endo/Cytomembrane System</vt:lpstr>
      <vt:lpstr>Functions of Rough ER</vt:lpstr>
      <vt:lpstr>Smooth Endoplasmic Reticulum</vt:lpstr>
      <vt:lpstr>Endo/Cytomembrane System</vt:lpstr>
      <vt:lpstr>Functions of Smooth ER</vt:lpstr>
      <vt:lpstr>Endo/Cytomembrane System</vt:lpstr>
      <vt:lpstr>Golgi Apparatus</vt:lpstr>
      <vt:lpstr>Golgi Apparatus Function</vt:lpstr>
      <vt:lpstr>Golgi Apparatus Function (Continued)</vt:lpstr>
      <vt:lpstr>The Golgi Apparatus: Shipping and  Receiving Center</vt:lpstr>
      <vt:lpstr>PowerPoint Presentation</vt:lpstr>
      <vt:lpstr>PowerPoint Presentation</vt:lpstr>
      <vt:lpstr>Endo/Cytomembrane System</vt:lpstr>
      <vt:lpstr>Endo/Cytomembrane System</vt:lpstr>
      <vt:lpstr>Cytomembrane System</vt:lpstr>
      <vt:lpstr>Cytomembrane System</vt:lpstr>
      <vt:lpstr>Vesicles</vt:lpstr>
      <vt:lpstr>Lysosomes</vt:lpstr>
      <vt:lpstr>Lysosomes: Digestive Compartments</vt:lpstr>
      <vt:lpstr>PowerPoint Presentation</vt:lpstr>
      <vt:lpstr>PowerPoint Presentation</vt:lpstr>
      <vt:lpstr>Vacuoles</vt:lpstr>
      <vt:lpstr>Vacuoles: Diverse Maintenance Compartments</vt:lpstr>
      <vt:lpstr>PowerPoint Presentation</vt:lpstr>
      <vt:lpstr>PowerPoint Presentation</vt:lpstr>
      <vt:lpstr>Central Vacuole</vt:lpstr>
      <vt:lpstr>Central Vacuole</vt:lpstr>
      <vt:lpstr>Plant Cell Structures</vt:lpstr>
      <vt:lpstr>Bacteria-Like Organelles</vt:lpstr>
      <vt:lpstr>Origin of Mitochondria and Chloroplasts</vt:lpstr>
      <vt:lpstr>Proposed Origin of Mitochondria and Chloroplasts </vt:lpstr>
      <vt:lpstr>Mitochondria and chloroplasts change energy from one form to another</vt:lpstr>
      <vt:lpstr>Mitochondria: Chemical Energy Conversion</vt:lpstr>
      <vt:lpstr>Mitochondria</vt:lpstr>
      <vt:lpstr>PowerPoint Presentation</vt:lpstr>
      <vt:lpstr>Mitochondria</vt:lpstr>
      <vt:lpstr>Mitochondria</vt:lpstr>
      <vt:lpstr>PowerPoint Presentation</vt:lpstr>
      <vt:lpstr>Mitochondria</vt:lpstr>
      <vt:lpstr>Mitochondria</vt:lpstr>
      <vt:lpstr>Chloroplasts</vt:lpstr>
      <vt:lpstr>Chloroplasts: Capture of Light Energy</vt:lpstr>
      <vt:lpstr>PowerPoint Presentation</vt:lpstr>
      <vt:lpstr>Photosynthesis</vt:lpstr>
      <vt:lpstr>Chloroplasts</vt:lpstr>
      <vt:lpstr>PowerPoint Presentation</vt:lpstr>
      <vt:lpstr>Plastids</vt:lpstr>
      <vt:lpstr>Peroxisomes: Oxidation</vt:lpstr>
      <vt:lpstr>PowerPoint Presentation</vt:lpstr>
      <vt:lpstr>The cytoskeleton is a network of fibers that organizes structures and activities in the cell</vt:lpstr>
      <vt:lpstr>Cytoskeleton</vt:lpstr>
      <vt:lpstr>PowerPoint Presentation</vt:lpstr>
      <vt:lpstr>Roles of the Cytoskeleton: Support, Motility, and Regulation</vt:lpstr>
      <vt:lpstr>Cytoskeleton</vt:lpstr>
      <vt:lpstr>PowerPoint Presentation</vt:lpstr>
      <vt:lpstr>PowerPoint Presentation</vt:lpstr>
      <vt:lpstr>PowerPoint Presentation</vt:lpstr>
      <vt:lpstr>Components of the Cytoskeleton</vt:lpstr>
      <vt:lpstr>PowerPoint Presentation</vt:lpstr>
      <vt:lpstr>PowerPoint Presentation</vt:lpstr>
      <vt:lpstr>PowerPoint Presentation</vt:lpstr>
      <vt:lpstr>Microtubules</vt:lpstr>
      <vt:lpstr>Centrosomes and Centrioles</vt:lpstr>
      <vt:lpstr>PowerPoint Presentation</vt:lpstr>
      <vt:lpstr>Cilia &amp; Flagella</vt:lpstr>
      <vt:lpstr>Cilia &amp; Flagella Structure</vt:lpstr>
      <vt:lpstr>Cilia and Flagella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Centrioles</vt:lpstr>
      <vt:lpstr>Microfilaments (Actin Filaments)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Filaments</vt:lpstr>
      <vt:lpstr>Plasma Membrane</vt:lpstr>
      <vt:lpstr>Phospholipids</vt:lpstr>
      <vt:lpstr>Movement Across the Plasma Membrane</vt:lpstr>
      <vt:lpstr>PowerPoint Presentation</vt:lpstr>
      <vt:lpstr>Membrane Proteins</vt:lpstr>
      <vt:lpstr>Membrane Proteins</vt:lpstr>
      <vt:lpstr>Molecule Movement &amp; Cells</vt:lpstr>
      <vt:lpstr>Passive Transport</vt:lpstr>
      <vt:lpstr>Types of Passive Transport</vt:lpstr>
      <vt:lpstr>Diffusion</vt:lpstr>
      <vt:lpstr>Osmosis</vt:lpstr>
      <vt:lpstr>Solution Differences &amp; Cells</vt:lpstr>
      <vt:lpstr>PowerPoint Presentation</vt:lpstr>
      <vt:lpstr>Facilitated Diffusion</vt:lpstr>
      <vt:lpstr>Process of Facilitated Transport</vt:lpstr>
      <vt:lpstr>Active Transport</vt:lpstr>
      <vt:lpstr>Endocytosis</vt:lpstr>
      <vt:lpstr>Process of Endocytosis</vt:lpstr>
      <vt:lpstr>Forms of Endocytosis</vt:lpstr>
      <vt:lpstr>Exocytosis</vt:lpstr>
      <vt:lpstr>Exocytosis</vt:lpstr>
      <vt:lpstr>Cell Walls</vt:lpstr>
      <vt:lpstr>Cell Wall Differences</vt:lpstr>
      <vt:lpstr>Cell Wall</vt:lpstr>
      <vt:lpstr>Cell Wall</vt:lpstr>
      <vt:lpstr>Extracellular components and connections between cells help coordinate cellular activities</vt:lpstr>
      <vt:lpstr>Cell Walls of Plants</vt:lpstr>
      <vt:lpstr>Cell Walls of Plants</vt:lpstr>
      <vt:lpstr>PowerPoint Presentation</vt:lpstr>
      <vt:lpstr>Plant Cell TEM</vt:lpstr>
      <vt:lpstr>Typical Plant Cell</vt:lpstr>
      <vt:lpstr>The Extracellular Matrix (ECM) of Animal Cells</vt:lpstr>
      <vt:lpstr>PowerPoint Presentation</vt:lpstr>
      <vt:lpstr>PowerPoint Presentation</vt:lpstr>
      <vt:lpstr>Intercellular Junctions</vt:lpstr>
      <vt:lpstr>Plants: Plasmodesmata</vt:lpstr>
      <vt:lpstr>PowerPoint Presentation</vt:lpstr>
      <vt:lpstr>Animals: Tight Junctions, Desmosomes, and Gap Junctions</vt:lpstr>
      <vt:lpstr>PowerPoint Presentation</vt:lpstr>
      <vt:lpstr>The Cell: A Living Unit Greater Than the Sum of Its Parts</vt:lpstr>
      <vt:lpstr>Review of Eukaryotic Cells</vt:lpstr>
      <vt:lpstr>Review of Eukaryotic Cells</vt:lpstr>
      <vt:lpstr>PowerPoint Presentation</vt:lpstr>
    </vt:vector>
  </TitlesOfParts>
  <Company>biokimia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evy</dc:creator>
  <cp:lastModifiedBy>HP-MINI</cp:lastModifiedBy>
  <cp:revision>9</cp:revision>
  <dcterms:created xsi:type="dcterms:W3CDTF">2009-08-05T04:40:19Z</dcterms:created>
  <dcterms:modified xsi:type="dcterms:W3CDTF">2016-11-17T02:55:23Z</dcterms:modified>
</cp:coreProperties>
</file>