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9" r:id="rId6"/>
    <p:sldId id="270" r:id="rId7"/>
    <p:sldId id="260" r:id="rId8"/>
    <p:sldId id="25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76CD-E2AC-46AB-B639-5A26C5C541C1}" type="datetimeFigureOut">
              <a:rPr lang="id-ID" smtClean="0"/>
              <a:pPr/>
              <a:t>15/11/2011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DBFD-C93D-4B1F-8F1C-CC9D452C0B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ideo" Target="file:///E:\ICE%20BREAKER%20NEW\Lucu-lucu\Tipu%20Soccer.mpeg" TargetMode="External"/><Relationship Id="rId7" Type="http://schemas.openxmlformats.org/officeDocument/2006/relationships/image" Target="../media/image3.png"/><Relationship Id="rId2" Type="http://schemas.openxmlformats.org/officeDocument/2006/relationships/video" Target="file:///E:\ICE%20BREAKER%20NEW\Lucu-lucu\Dorong%20Mobil.mpg" TargetMode="External"/><Relationship Id="rId1" Type="http://schemas.openxmlformats.org/officeDocument/2006/relationships/video" Target="file:///E:\ICE%20BREAKER%20NEW\Lucu-lucu\Attack%20WTC.MPG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29066"/>
            <a:ext cx="2786050" cy="135732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/>
              <a:t>MENULIS BERITA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00768"/>
            <a:ext cx="9144000" cy="857232"/>
          </a:xfrm>
          <a:solidFill>
            <a:schemeClr val="bg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Setyawan Pujiono, M.Pd</a:t>
            </a:r>
          </a:p>
          <a:p>
            <a:pPr>
              <a:buNone/>
            </a:pPr>
            <a:r>
              <a:rPr lang="id-ID" dirty="0" smtClean="0"/>
              <a:t>JPBSI FBS </a:t>
            </a:r>
            <a:r>
              <a:rPr lang="id-ID" dirty="0" smtClean="0"/>
              <a:t>UNY</a:t>
            </a:r>
            <a:endParaRPr lang="id-ID" dirty="0"/>
          </a:p>
        </p:txBody>
      </p:sp>
      <p:pic>
        <p:nvPicPr>
          <p:cNvPr id="4" name="Attack WTC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6500826" y="4357694"/>
            <a:ext cx="2643174" cy="2500306"/>
          </a:xfrm>
          <a:prstGeom prst="rect">
            <a:avLst/>
          </a:prstGeom>
        </p:spPr>
      </p:pic>
      <p:pic>
        <p:nvPicPr>
          <p:cNvPr id="5" name="Dorong Mobil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0" y="0"/>
            <a:ext cx="2714612" cy="2357430"/>
          </a:xfrm>
          <a:prstGeom prst="rect">
            <a:avLst/>
          </a:prstGeom>
        </p:spPr>
      </p:pic>
      <p:pic>
        <p:nvPicPr>
          <p:cNvPr id="6" name="Tipu Soccer.mpeg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8"/>
          <a:stretch>
            <a:fillRect/>
          </a:stretch>
        </p:blipFill>
        <p:spPr>
          <a:xfrm>
            <a:off x="6350009" y="0"/>
            <a:ext cx="2793991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5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3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88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6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  <a:solidFill>
            <a:srgbClr val="92D050"/>
          </a:solidFill>
        </p:spPr>
        <p:txBody>
          <a:bodyPr/>
          <a:lstStyle/>
          <a:p>
            <a:r>
              <a:rPr lang="id-ID" b="1" dirty="0" smtClean="0"/>
              <a:t>BERITA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929618" cy="407196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 algn="l"/>
            <a:r>
              <a:rPr lang="id-ID" dirty="0" smtClean="0">
                <a:solidFill>
                  <a:schemeClr val="tx1"/>
                </a:solidFill>
              </a:rPr>
              <a:t>Kompetensi Mahasiswa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Menguraikan karakteristik karangan </a:t>
            </a:r>
            <a:r>
              <a:rPr lang="id-ID" dirty="0" smtClean="0">
                <a:solidFill>
                  <a:schemeClr val="tx1"/>
                </a:solidFill>
              </a:rPr>
              <a:t>BERITA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dengan merumuskan pengertian, menguraikan ciri-ciri, dan mengidentifikasi jenis karangan.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Menulis karangan </a:t>
            </a:r>
            <a:r>
              <a:rPr lang="id-ID" dirty="0" smtClean="0">
                <a:solidFill>
                  <a:schemeClr val="tx1"/>
                </a:solidFill>
              </a:rPr>
              <a:t>BERITA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dengan memenuhi karakteristik </a:t>
            </a:r>
            <a:r>
              <a:rPr lang="id-ID" dirty="0" smtClean="0">
                <a:solidFill>
                  <a:schemeClr val="tx1"/>
                </a:solidFill>
              </a:rPr>
              <a:t>karangan berita.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sz="3600" b="1" dirty="0" smtClean="0"/>
              <a:t>PENGERTIAN </a:t>
            </a:r>
            <a:r>
              <a:rPr lang="id-ID" sz="3600" b="1" dirty="0" smtClean="0"/>
              <a:t>BERITA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Berita adalah kejadian yang diulang dengan menggunakan kata-kata. Sering juga ditambah dengan gambar, atau hanya berupa gambar-gambar saja.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Chaer (2010) menyatakan berita merupakan peristiwa atau kejadian yang diulang dalam bentuk kata-kata yang siarkan secara tertulis dalam media tulis (koran, majalah, tabloit, dll).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d-ID" b="1" dirty="0" smtClean="0"/>
              <a:t>PERISTIWA ATAU KEJADIAN </a:t>
            </a:r>
          </a:p>
          <a:p>
            <a:pPr algn="ctr">
              <a:buNone/>
            </a:pPr>
            <a:r>
              <a:rPr lang="id-ID" b="1" dirty="0" smtClean="0"/>
              <a:t>YANG LAYAK MENJADI BERITA</a:t>
            </a:r>
          </a:p>
          <a:p>
            <a:pPr algn="ctr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Significance</a:t>
            </a:r>
            <a:r>
              <a:rPr lang="id-ID" dirty="0" smtClean="0"/>
              <a:t> (penting): korupsi, wabah penyakit, dan bencana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Magnitude</a:t>
            </a:r>
            <a:r>
              <a:rPr lang="id-ID" dirty="0" smtClean="0"/>
              <a:t> (besar): menyangkut orang banyak, mis: bencana gempa, tsunami, bom atom.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Timelines</a:t>
            </a:r>
            <a:r>
              <a:rPr lang="id-ID" dirty="0" smtClean="0"/>
              <a:t> (waktu): keaktualan, mis: flu burung, cikungunya dll.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Proximity</a:t>
            </a:r>
            <a:r>
              <a:rPr lang="id-ID" dirty="0" smtClean="0"/>
              <a:t> (dekat) kedekatan yang bersifat geografis maupun emosional.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Prominence</a:t>
            </a:r>
            <a:r>
              <a:rPr lang="id-ID" dirty="0" smtClean="0"/>
              <a:t> (terkenal) melibatkan tokoh terkenal.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Human interest</a:t>
            </a:r>
            <a:r>
              <a:rPr lang="id-ID" dirty="0" smtClean="0"/>
              <a:t> (kejadian yang menyangkut orang biasa dalam situasi luar biasa, atau orang biasa dalam situasi biasa.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b="1" dirty="0" smtClean="0"/>
              <a:t>JENIS-JENIS BERITA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Berita Langsung (</a:t>
            </a:r>
            <a:r>
              <a:rPr lang="id-ID" i="1" dirty="0" smtClean="0"/>
              <a:t>Straight News</a:t>
            </a:r>
            <a:r>
              <a:rPr lang="id-ID" dirty="0" smtClean="0"/>
              <a:t>)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Berita yang disajikan dengan cepat/aktual. Modelnya adalah piramid terbalik (informasi penting di atas dan di bawah hal-hal yang mendukung saja).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</a:t>
            </a:r>
            <a:r>
              <a:rPr lang="id-ID" dirty="0" smtClean="0"/>
              <a:t>   Berita Ringan (</a:t>
            </a:r>
            <a:r>
              <a:rPr lang="id-ID" i="1" dirty="0" smtClean="0"/>
              <a:t>Soft News</a:t>
            </a:r>
            <a:r>
              <a:rPr lang="id-ID" dirty="0" smtClean="0"/>
              <a:t>)</a:t>
            </a:r>
          </a:p>
          <a:p>
            <a:pPr marL="514350" indent="-514350">
              <a:buNone/>
            </a:pPr>
            <a:r>
              <a:rPr lang="id-ID" dirty="0" smtClean="0"/>
              <a:t>	Berita ini menonjolkan sesuatu yang menariak dan menyentuh perhatian pembaca bukan pada peristiwanya.</a:t>
            </a:r>
          </a:p>
          <a:p>
            <a:pPr marL="514350" indent="-514350">
              <a:buNone/>
            </a:pPr>
            <a:r>
              <a:rPr lang="id-ID" dirty="0" smtClean="0"/>
              <a:t>3.    Berita Kisah (</a:t>
            </a:r>
            <a:r>
              <a:rPr lang="id-ID" i="1" dirty="0" smtClean="0"/>
              <a:t>Feature</a:t>
            </a:r>
            <a:r>
              <a:rPr lang="id-ID" dirty="0" smtClean="0"/>
              <a:t>)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Berita kisah dapat ditulis dari peristiwa-peristiwa masa lalu, seperti Pangeran Diponegoro, Imam Bonjol, dsb. Berita kisah dapat mengisahkan orang yang masih hidup ataupun orang yang sudah meninggal.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b="1" dirty="0" smtClean="0"/>
              <a:t>BAGIAN-BAGIAN DALAM BERITA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1484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1.</a:t>
            </a:r>
            <a:r>
              <a:rPr lang="id-ID" i="1" dirty="0" smtClean="0"/>
              <a:t> </a:t>
            </a:r>
            <a:r>
              <a:rPr lang="id-ID" i="1" dirty="0" smtClean="0"/>
              <a:t>Headline </a:t>
            </a:r>
            <a:r>
              <a:rPr lang="id-ID" dirty="0" smtClean="0"/>
              <a:t>(tesis) Kalimat inti yang dipendekan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 </a:t>
            </a:r>
            <a:r>
              <a:rPr lang="id-ID" i="1" dirty="0" smtClean="0"/>
              <a:t>Summary of Event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R</a:t>
            </a:r>
            <a:r>
              <a:rPr lang="id-ID" dirty="0" smtClean="0"/>
              <a:t>ingkasan berita untuk menyatakan kebenaran </a:t>
            </a:r>
            <a:r>
              <a:rPr lang="id-ID" i="1" dirty="0" smtClean="0"/>
              <a:t>headline</a:t>
            </a:r>
            <a:endParaRPr lang="id-ID" i="1" dirty="0" smtClean="0"/>
          </a:p>
          <a:p>
            <a:pPr>
              <a:buNone/>
            </a:pPr>
            <a:r>
              <a:rPr lang="id-ID" dirty="0"/>
              <a:t>3</a:t>
            </a:r>
            <a:r>
              <a:rPr lang="id-ID" dirty="0" smtClean="0"/>
              <a:t>. </a:t>
            </a:r>
            <a:r>
              <a:rPr lang="id-ID" i="1" dirty="0" smtClean="0"/>
              <a:t>Bacground Event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Berisi event-event penting yang akan ditulis. Urutan dari yang terpenting atau berdasarkan urutan kronologis.</a:t>
            </a:r>
          </a:p>
          <a:p>
            <a:pPr>
              <a:buNone/>
            </a:pPr>
            <a:r>
              <a:rPr lang="id-ID" dirty="0" smtClean="0"/>
              <a:t>4. </a:t>
            </a:r>
            <a:r>
              <a:rPr lang="id-ID" i="1" dirty="0" smtClean="0"/>
              <a:t>Sources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komentar pendukung dari sejumlah orang yang berkompeten: pelaku, saksi, korban, dsb.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89034"/>
          </a:xfrm>
        </p:spPr>
        <p:txBody>
          <a:bodyPr>
            <a:normAutofit/>
          </a:bodyPr>
          <a:lstStyle/>
          <a:p>
            <a:r>
              <a:rPr lang="fi-FI" dirty="0" smtClean="0"/>
              <a:t>KRITERIA PROSES MENULIS </a:t>
            </a:r>
            <a:r>
              <a:rPr lang="id-ID" dirty="0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1</a:t>
            </a:r>
            <a:r>
              <a:rPr lang="fi-FI" dirty="0" smtClean="0"/>
              <a:t>) Menentukan </a:t>
            </a:r>
            <a:r>
              <a:rPr lang="id-ID" dirty="0" smtClean="0"/>
              <a:t>Pokok Berita</a:t>
            </a:r>
            <a:r>
              <a:rPr lang="fi-FI" dirty="0" smtClean="0"/>
              <a:t> ;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2</a:t>
            </a:r>
            <a:r>
              <a:rPr lang="fi-FI" dirty="0" smtClean="0"/>
              <a:t>) tuliskan latar belakang;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3</a:t>
            </a:r>
            <a:r>
              <a:rPr lang="fi-FI" dirty="0" smtClean="0"/>
              <a:t>) manfaat;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4</a:t>
            </a:r>
            <a:r>
              <a:rPr lang="fi-FI" dirty="0" smtClean="0"/>
              <a:t>) tujuan;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5</a:t>
            </a:r>
            <a:r>
              <a:rPr lang="fi-FI" dirty="0" smtClean="0"/>
              <a:t>) pelaksanaan (hari, bulan, tanggal dll);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6</a:t>
            </a:r>
            <a:r>
              <a:rPr lang="fi-FI" dirty="0" smtClean="0"/>
              <a:t>) panitia/tim pelaksana;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7</a:t>
            </a:r>
            <a:r>
              <a:rPr lang="fi-FI" dirty="0" smtClean="0"/>
              <a:t>) penanggungjawab;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8</a:t>
            </a:r>
            <a:r>
              <a:rPr lang="fi-FI" dirty="0" smtClean="0"/>
              <a:t>) properti/gambar;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9</a:t>
            </a:r>
            <a:r>
              <a:rPr lang="fi-FI" dirty="0" smtClean="0"/>
              <a:t>) Sasaran;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fi-FI" dirty="0" smtClean="0"/>
              <a:t>10</a:t>
            </a:r>
            <a:r>
              <a:rPr lang="fi-FI" dirty="0" smtClean="0"/>
              <a:t>) contac person</a:t>
            </a:r>
            <a:endParaRPr lang="id-ID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66" y="0"/>
            <a:ext cx="8229600" cy="15001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i-FI" dirty="0" smtClean="0"/>
              <a:t>Teknik </a:t>
            </a:r>
            <a:r>
              <a:rPr lang="fi-FI" dirty="0" smtClean="0"/>
              <a:t>5W+H </a:t>
            </a:r>
            <a:r>
              <a:rPr lang="fi-FI" dirty="0" smtClean="0"/>
              <a:t>untuk </a:t>
            </a:r>
            <a:r>
              <a:rPr lang="id-ID" dirty="0" smtClean="0"/>
              <a:t>Menulis Berita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1. </a:t>
            </a:r>
            <a:r>
              <a:rPr lang="fi-FI" i="1" dirty="0" smtClean="0"/>
              <a:t>Who </a:t>
            </a:r>
            <a:r>
              <a:rPr lang="fi-FI" dirty="0" smtClean="0"/>
              <a:t> (siapa): </a:t>
            </a:r>
            <a:r>
              <a:rPr lang="id-ID" dirty="0" smtClean="0"/>
              <a:t>me</a:t>
            </a:r>
            <a:r>
              <a:rPr lang="fi-FI" dirty="0" smtClean="0"/>
              <a:t>rumuskan siapa</a:t>
            </a:r>
            <a:r>
              <a:rPr lang="id-ID" dirty="0" smtClean="0"/>
              <a:t> yang akan dijadikan berita.</a:t>
            </a:r>
          </a:p>
          <a:p>
            <a:pPr>
              <a:buNone/>
            </a:pPr>
            <a:r>
              <a:rPr lang="id-ID" i="1" dirty="0" smtClean="0"/>
              <a:t>2. </a:t>
            </a:r>
            <a:r>
              <a:rPr lang="fi-FI" i="1" dirty="0" smtClean="0"/>
              <a:t>What</a:t>
            </a:r>
            <a:r>
              <a:rPr lang="fi-FI" dirty="0" smtClean="0"/>
              <a:t> </a:t>
            </a:r>
            <a:r>
              <a:rPr lang="fi-FI" dirty="0" smtClean="0"/>
              <a:t>(apa): </a:t>
            </a:r>
            <a:r>
              <a:rPr lang="fi-FI" dirty="0" smtClean="0"/>
              <a:t>merumuskan </a:t>
            </a:r>
            <a:r>
              <a:rPr lang="fi-FI" dirty="0" smtClean="0"/>
              <a:t>informasi apa yang </a:t>
            </a:r>
            <a:r>
              <a:rPr lang="fi-FI" dirty="0" smtClean="0"/>
              <a:t>disampaikan </a:t>
            </a:r>
            <a:r>
              <a:rPr lang="fi-FI" dirty="0" smtClean="0"/>
              <a:t>kepada masyarakat, sehingga mereka </a:t>
            </a:r>
            <a:r>
              <a:rPr lang="fi-FI" dirty="0" smtClean="0"/>
              <a:t>interest terhadap</a:t>
            </a:r>
            <a:r>
              <a:rPr lang="id-ID" dirty="0" smtClean="0"/>
              <a:t> berita</a:t>
            </a:r>
            <a:r>
              <a:rPr lang="fi-FI" dirty="0" smtClean="0"/>
              <a:t> </a:t>
            </a:r>
            <a:r>
              <a:rPr lang="fi-FI" dirty="0" smtClean="0"/>
              <a:t>kita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i="1" dirty="0" smtClean="0"/>
              <a:t>3. </a:t>
            </a:r>
            <a:r>
              <a:rPr lang="fi-FI" i="1" dirty="0" smtClean="0"/>
              <a:t>When </a:t>
            </a:r>
            <a:r>
              <a:rPr lang="fi-FI" dirty="0" smtClean="0"/>
              <a:t>(kapan/bilamana): hal ini berfungsi untuk memperjelas  waktu (sudah terjadi, saat kejadian, dan akan terjadi) </a:t>
            </a:r>
            <a:r>
              <a:rPr lang="fi-FI" dirty="0" smtClean="0"/>
              <a:t>sumber beri</a:t>
            </a:r>
            <a:r>
              <a:rPr lang="id-ID" dirty="0" smtClean="0"/>
              <a:t>ta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4. </a:t>
            </a:r>
            <a:r>
              <a:rPr lang="fi-FI" i="1" dirty="0" smtClean="0"/>
              <a:t>Where</a:t>
            </a:r>
            <a:r>
              <a:rPr lang="fi-FI" dirty="0" smtClean="0"/>
              <a:t> (dimana): menunjuk tempat kejadian atau pelaksanaan suatu peristiwa. Artinya kalau berita, tempat menunjuk pada lokasi kejadian fakta yang sudah terjadi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5. </a:t>
            </a:r>
            <a:r>
              <a:rPr lang="fi-FI" i="1" dirty="0" smtClean="0"/>
              <a:t>Why</a:t>
            </a:r>
            <a:r>
              <a:rPr lang="fi-FI" dirty="0" smtClean="0"/>
              <a:t> (mengapa): alasan, untuk mengungkap di balik peristiwa/kejadian di lapangan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6. </a:t>
            </a:r>
            <a:r>
              <a:rPr lang="fi-FI" i="1" dirty="0" smtClean="0"/>
              <a:t>How</a:t>
            </a:r>
            <a:r>
              <a:rPr lang="fi-FI" dirty="0" smtClean="0"/>
              <a:t> (bagaimana): teknik atau cara untuk mengungkap suatu peristiwa (berita).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285</Words>
  <Application>Microsoft Office PowerPoint</Application>
  <PresentationFormat>On-screen Show (4:3)</PresentationFormat>
  <Paragraphs>56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MENULIS BERITA</vt:lpstr>
      <vt:lpstr>BERITA</vt:lpstr>
      <vt:lpstr>PENGERTIAN BERITA</vt:lpstr>
      <vt:lpstr>Slide 4</vt:lpstr>
      <vt:lpstr>JENIS-JENIS BERITA</vt:lpstr>
      <vt:lpstr>BAGIAN-BAGIAN DALAM BERITA</vt:lpstr>
      <vt:lpstr>KRITERIA PROSES MENULIS BERITA</vt:lpstr>
      <vt:lpstr>Teknik 5W+H untuk Menulis Berita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DESKRIPSI</dc:title>
  <dc:creator>Mr. Setyawan</dc:creator>
  <cp:lastModifiedBy>Mr. Setyawan</cp:lastModifiedBy>
  <cp:revision>63</cp:revision>
  <dcterms:created xsi:type="dcterms:W3CDTF">2011-10-04T00:07:18Z</dcterms:created>
  <dcterms:modified xsi:type="dcterms:W3CDTF">2011-11-15T02:06:31Z</dcterms:modified>
</cp:coreProperties>
</file>