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56" r:id="rId3"/>
    <p:sldId id="258" r:id="rId4"/>
    <p:sldId id="257" r:id="rId5"/>
    <p:sldId id="261" r:id="rId6"/>
    <p:sldId id="262" r:id="rId7"/>
    <p:sldId id="273" r:id="rId8"/>
    <p:sldId id="275" r:id="rId9"/>
    <p:sldId id="27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53673-57A7-43EA-A8D5-D0F9D0CDE616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3C457-BBCD-4B6D-B8FB-284C4ACFE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A556A-1CCE-447E-9A43-D012E2437E5C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DD2B-C467-49DA-9489-F26FA2B52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85786" y="571480"/>
            <a:ext cx="7500990" cy="1295400"/>
          </a:xfr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Bantu </a:t>
            </a:r>
            <a:r>
              <a:rPr lang="en-US" sz="3600" b="1" dirty="0" err="1" smtClean="0"/>
              <a:t>Anak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Belajar</a:t>
            </a:r>
            <a:r>
              <a:rPr lang="en-US" sz="3600" b="1" dirty="0" smtClean="0"/>
              <a:t> M</a:t>
            </a:r>
            <a:r>
              <a:rPr lang="id-ID" sz="3600" b="1" dirty="0" smtClean="0"/>
              <a:t>embaca</a:t>
            </a:r>
            <a:endParaRPr lang="en-US" sz="36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85786" y="1828800"/>
            <a:ext cx="7508291" cy="4114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sz="2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</a:t>
            </a:r>
            <a:r>
              <a:rPr lang="id-I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ngembangan Kemampuan Membaca </a:t>
            </a:r>
          </a:p>
          <a:p>
            <a:pPr eaLnBrk="1" hangingPunct="1"/>
            <a:r>
              <a:rPr lang="id-I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Anak Luar Biasa</a:t>
            </a:r>
          </a:p>
          <a:p>
            <a:pPr eaLnBrk="1" hangingPunct="1"/>
            <a:r>
              <a:rPr lang="id-I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15000"/>
              </a:spcBef>
            </a:pPr>
            <a:r>
              <a:rPr lang="en-US" sz="2400" b="1" dirty="0" err="1" smtClean="0">
                <a:solidFill>
                  <a:srgbClr val="00B050"/>
                </a:solidFill>
                <a:latin typeface="Century Gothic" pitchFamily="34" charset="0"/>
              </a:rPr>
              <a:t>oleh</a:t>
            </a:r>
            <a:endParaRPr lang="en-US" sz="24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sz="2400" b="1" dirty="0" err="1" smtClean="0">
                <a:solidFill>
                  <a:srgbClr val="00B050"/>
                </a:solidFill>
                <a:latin typeface="Century Gothic" pitchFamily="34" charset="0"/>
              </a:rPr>
              <a:t>Setyawan</a:t>
            </a:r>
            <a:r>
              <a:rPr lang="en-US" sz="2400" b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entury Gothic" pitchFamily="34" charset="0"/>
              </a:rPr>
              <a:t>Pujiono</a:t>
            </a:r>
            <a:endParaRPr lang="en-US" sz="2400" b="1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15000"/>
              </a:spcBef>
            </a:pPr>
            <a:endParaRPr lang="id-ID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entury Gothic" pitchFamily="34" charset="0"/>
              </a:rPr>
              <a:t>Perkembangan Bahasa Anak Usia Dini</a:t>
            </a:r>
            <a:endParaRPr lang="en-US" sz="24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entury Gothic" pitchFamily="34" charset="0"/>
              </a:rPr>
              <a:t>Universitas</a:t>
            </a:r>
            <a:r>
              <a:rPr lang="en-US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Century Gothic" pitchFamily="34" charset="0"/>
              </a:rPr>
              <a:t>Negeri</a:t>
            </a:r>
            <a:r>
              <a:rPr lang="en-US" sz="24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  <a:latin typeface="Century Gothic" pitchFamily="34" charset="0"/>
              </a:rPr>
              <a:t>Yogyakarta</a:t>
            </a:r>
            <a:endParaRPr lang="en-US" sz="24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hangingPunct="1"/>
            <a:endParaRPr lang="en-US" sz="2400" b="1" dirty="0" smtClean="0">
              <a:latin typeface="Century Gothic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2858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b="1" dirty="0" smtClean="0"/>
              <a:t>Cara </a:t>
            </a:r>
            <a:r>
              <a:rPr lang="id-ID" sz="3200" b="1" dirty="0" smtClean="0"/>
              <a:t>Menumbuhkan Kemampuan Membaca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id-ID" sz="3200" b="1" dirty="0" smtClean="0"/>
              <a:t>Anak LUAR BIASA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0070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pt-BR" sz="2000" dirty="0" smtClean="0"/>
              <a:t>A</a:t>
            </a:r>
            <a:r>
              <a:rPr lang="id-ID" sz="2400" dirty="0" smtClean="0"/>
              <a:t>lokasikan waktu untuk kegiatan membaca pada anak-anak.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id-ID" sz="2400" dirty="0" smtClean="0"/>
              <a:t>Ciptakan rasa gemar membaca sehingga mampu menguasai keterampilan berbahasa prosduktif (</a:t>
            </a:r>
            <a:r>
              <a:rPr lang="pt-BR" sz="2400" dirty="0" smtClean="0"/>
              <a:t>berbicara</a:t>
            </a:r>
            <a:r>
              <a:rPr lang="id-ID" sz="2400" dirty="0" smtClean="0"/>
              <a:t> dan</a:t>
            </a:r>
            <a:r>
              <a:rPr lang="pt-BR" sz="2400" dirty="0" smtClean="0"/>
              <a:t> menulis</a:t>
            </a:r>
            <a:r>
              <a:rPr lang="id-ID" sz="2400" dirty="0" smtClean="0"/>
              <a:t>)</a:t>
            </a:r>
            <a:r>
              <a:rPr lang="pt-BR" sz="2400" dirty="0" smtClean="0"/>
              <a:t>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Membaca akan memberikan wawasan  yang lebih luas dalam segala hal dan membuat belajar lebih mudah.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Kegemaran membaca akan memberikan beragam perspektif kepada anak.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Membaca dapat membantu anak-anak untuk memiliki rasa kasih sayang.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Anak-anak yang gemar membaca dihadapkan pada suatu dunia yang penuh dengan kemungkinan dan kesempatan.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pt-BR" sz="2400" dirty="0" smtClean="0"/>
              <a:t>Anak-anak yang gemar membaca akan mampu mengembangkan pola berpikir kreatif dalam diri mereka.</a:t>
            </a:r>
            <a:endParaRPr lang="en-US" sz="2400" dirty="0" smtClean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9618" cy="84615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/>
              <a:t/>
            </a:r>
            <a:br>
              <a:rPr lang="id-ID" sz="3600" b="1" dirty="0" smtClean="0"/>
            </a:br>
            <a:r>
              <a:rPr lang="id-ID" sz="3600" b="1" dirty="0" smtClean="0"/>
              <a:t>Perkembangan Membaca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4348" y="1500174"/>
            <a:ext cx="7901014" cy="459740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 yang </a:t>
            </a:r>
            <a:r>
              <a:rPr lang="en-US" dirty="0" err="1" smtClean="0"/>
              <a:t>terpadu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, </a:t>
            </a:r>
            <a:r>
              <a:rPr lang="en-US" dirty="0" err="1" smtClean="0"/>
              <a:t>menghubungkannya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, </a:t>
            </a:r>
            <a:r>
              <a:rPr lang="en-US" dirty="0" err="1" smtClean="0"/>
              <a:t>maknanya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id-ID" dirty="0" smtClean="0"/>
          </a:p>
          <a:p>
            <a:pPr marL="722313" indent="-368300">
              <a:buNone/>
            </a:pPr>
            <a:r>
              <a:rPr lang="en-US" dirty="0" smtClean="0"/>
              <a:t>(1)</a:t>
            </a:r>
            <a:r>
              <a:rPr lang="id-ID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aksara</a:t>
            </a:r>
            <a:r>
              <a:rPr lang="en-US" dirty="0" smtClean="0"/>
              <a:t>, </a:t>
            </a:r>
            <a:endParaRPr lang="id-ID" dirty="0" smtClean="0"/>
          </a:p>
          <a:p>
            <a:pPr marL="722313" indent="-36830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huruf-huruf</a:t>
            </a:r>
            <a:r>
              <a:rPr lang="en-US" dirty="0" smtClean="0"/>
              <a:t>, </a:t>
            </a:r>
            <a:endParaRPr lang="id-ID" dirty="0" smtClean="0"/>
          </a:p>
          <a:p>
            <a:pPr marL="722313" indent="-368300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endParaRPr lang="id-ID" dirty="0" smtClean="0"/>
          </a:p>
          <a:p>
            <a:pPr marL="811213" indent="-457200">
              <a:buNone/>
            </a:pPr>
            <a:r>
              <a:rPr lang="en-US" dirty="0" smtClean="0"/>
              <a:t>(4)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wacana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42852"/>
            <a:ext cx="8043890" cy="107157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600" b="1" dirty="0" smtClean="0"/>
              <a:t>MEMBANTU ANAK MEMBACA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072494" cy="5429288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dirty="0" smtClean="0"/>
              <a:t>Durkin (1966)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.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diajar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SD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E</a:t>
            </a:r>
            <a:r>
              <a:rPr lang="en-US" sz="2800" dirty="0" smtClean="0"/>
              <a:t>MPAT KEUNTUNGAN MENGAJAR ANAK </a:t>
            </a:r>
            <a:r>
              <a:rPr lang="en-US" sz="2800" dirty="0" smtClean="0"/>
              <a:t>MEMBACA</a:t>
            </a:r>
            <a:r>
              <a:rPr lang="id-ID" sz="2800" dirty="0" smtClean="0"/>
              <a:t> </a:t>
            </a:r>
            <a:r>
              <a:rPr lang="en-US" sz="2800" dirty="0" smtClean="0"/>
              <a:t>STEINBERG </a:t>
            </a:r>
            <a:r>
              <a:rPr lang="en-US" sz="2800" dirty="0" smtClean="0"/>
              <a:t>(1982)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04389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id-ID" dirty="0" smtClean="0"/>
              <a:t>akan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smtClean="0"/>
              <a:t>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informal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id-ID" dirty="0" smtClean="0"/>
              <a:t>sekolah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kondusif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perasa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terkesan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214290"/>
            <a:ext cx="7972452" cy="642942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pt-BR" sz="2400" b="1" dirty="0" smtClean="0"/>
              <a:t>Tahap-tahap Perkembangan Membaca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8043890" cy="578647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pt-BR" sz="2000" dirty="0" smtClean="0"/>
              <a:t>Tahap Fantasi </a:t>
            </a:r>
            <a:r>
              <a:rPr lang="pt-BR" sz="2000" i="1" dirty="0" smtClean="0"/>
              <a:t>(Magical Stage).</a:t>
            </a:r>
            <a:r>
              <a:rPr lang="pt-BR" sz="2000" dirty="0" smtClean="0"/>
              <a:t> </a:t>
            </a:r>
            <a:r>
              <a:rPr lang="id-ID" sz="2000" dirty="0" smtClean="0"/>
              <a:t>A</a:t>
            </a:r>
            <a:r>
              <a:rPr lang="pt-BR" sz="2000" dirty="0" smtClean="0"/>
              <a:t>nak mulai belajar menggunakan, melihat</a:t>
            </a:r>
            <a:r>
              <a:rPr lang="id-ID" sz="2000" dirty="0" smtClean="0"/>
              <a:t>, </a:t>
            </a:r>
            <a:r>
              <a:rPr lang="pt-BR" sz="2000" dirty="0" smtClean="0"/>
              <a:t>membalik lembaran buku ataupun membawa buku kesukaannya.</a:t>
            </a:r>
            <a:endParaRPr lang="en-US" sz="2000" dirty="0" smtClean="0"/>
          </a:p>
          <a:p>
            <a:pPr lvl="0"/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i="1" dirty="0" smtClean="0"/>
              <a:t>(Self Concept Stage).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memandang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“</a:t>
            </a:r>
            <a:r>
              <a:rPr lang="en-US" sz="2000" dirty="0" err="1" smtClean="0"/>
              <a:t>pembaca</a:t>
            </a:r>
            <a:r>
              <a:rPr lang="en-US" sz="2000" dirty="0" smtClean="0"/>
              <a:t>”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keterlibatan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, </a:t>
            </a:r>
            <a:r>
              <a:rPr lang="en-US" sz="2000" dirty="0" err="1" smtClean="0"/>
              <a:t>berpura-pura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, </a:t>
            </a:r>
            <a:r>
              <a:rPr lang="en-US" sz="2000" dirty="0" err="1" smtClean="0"/>
              <a:t>memaknai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/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i="1" dirty="0" smtClean="0"/>
              <a:t>(Bridging Reading Stage).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kesadaran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id-ID" sz="2000" dirty="0" smtClean="0"/>
              <a:t>dan mulai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tulisan</a:t>
            </a:r>
            <a:r>
              <a:rPr lang="en-US" sz="2000" dirty="0" smtClean="0"/>
              <a:t> </a:t>
            </a:r>
            <a:r>
              <a:rPr lang="en-US" sz="2000" dirty="0" err="1" smtClean="0"/>
              <a:t>kata-kata</a:t>
            </a:r>
            <a:r>
              <a:rPr lang="en-US" sz="2000" dirty="0" smtClean="0"/>
              <a:t> </a:t>
            </a:r>
            <a:r>
              <a:rPr lang="en-US" sz="2000" dirty="0" err="1" smtClean="0"/>
              <a:t>puisi</a:t>
            </a:r>
            <a:r>
              <a:rPr lang="en-US" sz="2000" dirty="0" smtClean="0"/>
              <a:t>, </a:t>
            </a:r>
            <a:r>
              <a:rPr lang="en-US" sz="2000" dirty="0" err="1" smtClean="0"/>
              <a:t>lagu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</a:t>
            </a:r>
            <a:r>
              <a:rPr lang="en-US" sz="2000" dirty="0" err="1" smtClean="0"/>
              <a:t>abjad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Pengenalan</a:t>
            </a:r>
            <a:r>
              <a:rPr lang="en-US" sz="2000" dirty="0" smtClean="0"/>
              <a:t> </a:t>
            </a:r>
            <a:r>
              <a:rPr lang="en-US" sz="2000" dirty="0" err="1" smtClean="0"/>
              <a:t>Bacaan</a:t>
            </a:r>
            <a:r>
              <a:rPr lang="en-US" sz="2000" dirty="0" smtClean="0"/>
              <a:t> </a:t>
            </a:r>
            <a:r>
              <a:rPr lang="en-US" sz="2000" i="1" dirty="0" smtClean="0"/>
              <a:t>(Take off Reader Stage). </a:t>
            </a:r>
            <a:r>
              <a:rPr lang="id-ID" sz="2000" i="1" dirty="0" smtClean="0"/>
              <a:t> Mengenal </a:t>
            </a:r>
            <a:r>
              <a:rPr lang="en-US" sz="2000" dirty="0" err="1" smtClean="0"/>
              <a:t>graphoponik</a:t>
            </a:r>
            <a:r>
              <a:rPr lang="en-US" sz="2000" dirty="0" smtClean="0"/>
              <a:t>, semantic,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sintaksis</a:t>
            </a:r>
            <a:r>
              <a:rPr lang="en-US" sz="2000" dirty="0" smtClean="0"/>
              <a:t>.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id-ID" sz="2000" dirty="0" smtClean="0"/>
              <a:t> membaca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papan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, </a:t>
            </a:r>
            <a:r>
              <a:rPr lang="en-US" sz="2000" dirty="0" err="1" smtClean="0"/>
              <a:t>kotak</a:t>
            </a:r>
            <a:r>
              <a:rPr lang="en-US" sz="2000" dirty="0" smtClean="0"/>
              <a:t> </a:t>
            </a:r>
            <a:r>
              <a:rPr lang="en-US" sz="2000" dirty="0" err="1" smtClean="0"/>
              <a:t>susu</a:t>
            </a:r>
            <a:r>
              <a:rPr lang="en-US" sz="2000" dirty="0" smtClean="0"/>
              <a:t>, pasta </a:t>
            </a:r>
            <a:r>
              <a:rPr lang="en-US" sz="2000" dirty="0" err="1" smtClean="0"/>
              <a:t>gigi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Lancar</a:t>
            </a:r>
            <a:r>
              <a:rPr lang="en-US" sz="2000" dirty="0" smtClean="0"/>
              <a:t> </a:t>
            </a:r>
            <a:r>
              <a:rPr lang="en-US" sz="2000" i="1" dirty="0" smtClean="0"/>
              <a:t>(Independent Reader Stage).</a:t>
            </a:r>
            <a:r>
              <a:rPr lang="en-US" sz="2000" dirty="0" smtClean="0"/>
              <a:t> </a:t>
            </a:r>
            <a:r>
              <a:rPr lang="pt-BR" sz="2000" dirty="0" smtClean="0"/>
              <a:t>Pada tahap ini anak dapat membaca berbagai jenis buku.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86808" cy="10001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fi-FI" sz="3600" b="1" dirty="0" smtClean="0"/>
              <a:t>Kemampuan-kemampuan Kesiapan Membaca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15370" cy="4929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Kemampuan Membedakan Auditorial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Kemampuan Diskriminasi Visual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Kemampuan (Membuat) Hubungan Suara-Simbol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Kemampuan Perseptual Motoris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Kemampuan Bahasa Lisan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Membangun Sebuah Latar Belakang Pengalaman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Interpretasi Gambar</a:t>
            </a:r>
            <a:r>
              <a:rPr lang="en-US" dirty="0" smtClean="0"/>
              <a:t>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pt-BR" b="1" dirty="0" smtClean="0"/>
              <a:t>Progresi dari Kiri ke Kanan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Pengenalan Melihat Kata</a:t>
            </a:r>
            <a:endParaRPr lang="id-ID" b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Koordinasi Gerak 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i-FI" sz="3200" dirty="0" smtClean="0"/>
              <a:t>TANDA-TANDA KESIAPAN MEMBACA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fi-FI" sz="3200" dirty="0" smtClean="0"/>
              <a:t>PADA ANAK</a:t>
            </a:r>
            <a:r>
              <a:rPr lang="id-ID" sz="3200" dirty="0" smtClean="0"/>
              <a:t> LUAR BIASA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Apakah anak sudah bisa memahami bahasa lisan?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Apakah anak sudah dapat mengujarkan/melafalkan kata-kata dengan jelas?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mengujarkan</a:t>
            </a:r>
            <a:r>
              <a:rPr lang="en-US" dirty="0" smtClean="0"/>
              <a:t>/</a:t>
            </a:r>
            <a:r>
              <a:rPr lang="en-US" dirty="0" err="1" smtClean="0"/>
              <a:t>melafalkan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id-ID" dirty="0" smtClean="0"/>
              <a:t> kata</a:t>
            </a:r>
            <a:r>
              <a:rPr lang="en-US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minatnya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</a:t>
            </a:r>
            <a:r>
              <a:rPr lang="en-US" dirty="0" err="1" smtClean="0"/>
              <a:t>bunyi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TEORI PEROLEHAN KEMAMPUAN MEMBACA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354013" lvl="0" indent="-354013">
              <a:buFont typeface="+mj-lt"/>
              <a:buAutoNum type="arabicParenR"/>
            </a:pPr>
            <a:r>
              <a:rPr lang="en-US" sz="3800" dirty="0" err="1" smtClean="0"/>
              <a:t>Membaca</a:t>
            </a:r>
            <a:r>
              <a:rPr lang="en-US" sz="3800" dirty="0" smtClean="0"/>
              <a:t> </a:t>
            </a:r>
            <a:r>
              <a:rPr lang="en-US" sz="3800" dirty="0" err="1" smtClean="0"/>
              <a:t>dipelajari</a:t>
            </a:r>
            <a:r>
              <a:rPr lang="en-US" sz="3800" dirty="0" smtClean="0"/>
              <a:t> </a:t>
            </a:r>
            <a:r>
              <a:rPr lang="en-US" sz="3800" dirty="0" err="1" smtClean="0"/>
              <a:t>melalui</a:t>
            </a:r>
            <a:r>
              <a:rPr lang="en-US" sz="3800" dirty="0" smtClean="0"/>
              <a:t> </a:t>
            </a:r>
            <a:r>
              <a:rPr lang="en-US" sz="3800" dirty="0" err="1" smtClean="0"/>
              <a:t>interaksi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kolaborasi</a:t>
            </a:r>
            <a:endParaRPr lang="en-US" sz="3800" dirty="0" smtClean="0"/>
          </a:p>
          <a:p>
            <a:pPr marL="354013" lvl="0" indent="-354013">
              <a:buFont typeface="+mj-lt"/>
              <a:buAutoNum type="arabicParenR"/>
            </a:pPr>
            <a:r>
              <a:rPr lang="en-US" sz="3800" dirty="0" err="1" smtClean="0"/>
              <a:t>Anak</a:t>
            </a:r>
            <a:r>
              <a:rPr lang="en-US" sz="3800" dirty="0" smtClean="0"/>
              <a:t> </a:t>
            </a:r>
            <a:r>
              <a:rPr lang="en-US" sz="3800" dirty="0" err="1" smtClean="0"/>
              <a:t>belajar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 </a:t>
            </a:r>
            <a:r>
              <a:rPr lang="en-US" sz="3800" dirty="0" err="1" smtClean="0"/>
              <a:t>sebagai</a:t>
            </a:r>
            <a:r>
              <a:rPr lang="en-US" sz="3800" dirty="0" smtClean="0"/>
              <a:t> </a:t>
            </a:r>
            <a:r>
              <a:rPr lang="en-US" sz="3800" dirty="0" err="1" smtClean="0"/>
              <a:t>hasil</a:t>
            </a:r>
            <a:r>
              <a:rPr lang="en-US" sz="3800" dirty="0" smtClean="0"/>
              <a:t> </a:t>
            </a:r>
            <a:r>
              <a:rPr lang="en-US" sz="3800" dirty="0" err="1" smtClean="0"/>
              <a:t>pengalaman</a:t>
            </a:r>
            <a:r>
              <a:rPr lang="en-US" sz="3800" dirty="0" smtClean="0"/>
              <a:t> </a:t>
            </a:r>
            <a:r>
              <a:rPr lang="id-ID" sz="3800" dirty="0" smtClean="0"/>
              <a:t>hidup</a:t>
            </a:r>
            <a:r>
              <a:rPr lang="en-US" sz="3800" dirty="0" smtClean="0"/>
              <a:t>.</a:t>
            </a:r>
          </a:p>
          <a:p>
            <a:pPr marL="354013" lvl="0" indent="-354013">
              <a:buFont typeface="+mj-lt"/>
              <a:buAutoNum type="arabicParenR"/>
            </a:pPr>
            <a:r>
              <a:rPr lang="en-US" sz="3800" dirty="0" err="1" smtClean="0"/>
              <a:t>Anak</a:t>
            </a:r>
            <a:r>
              <a:rPr lang="en-US" sz="3800" dirty="0" smtClean="0"/>
              <a:t> </a:t>
            </a:r>
            <a:r>
              <a:rPr lang="en-US" sz="3800" dirty="0" err="1" smtClean="0"/>
              <a:t>mempelajari</a:t>
            </a:r>
            <a:r>
              <a:rPr lang="en-US" sz="3800" dirty="0" smtClean="0"/>
              <a:t> </a:t>
            </a:r>
            <a:r>
              <a:rPr lang="en-US" sz="3800" dirty="0" err="1" smtClean="0"/>
              <a:t>keterampilan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 </a:t>
            </a:r>
            <a:r>
              <a:rPr lang="en-US" sz="3800" dirty="0" err="1" smtClean="0"/>
              <a:t>bila</a:t>
            </a:r>
            <a:r>
              <a:rPr lang="en-US" sz="3800" dirty="0" smtClean="0"/>
              <a:t> </a:t>
            </a:r>
            <a:r>
              <a:rPr lang="en-US" sz="3800" dirty="0" err="1" smtClean="0"/>
              <a:t>mereka</a:t>
            </a:r>
            <a:r>
              <a:rPr lang="en-US" sz="3800" dirty="0" smtClean="0"/>
              <a:t> </a:t>
            </a:r>
            <a:r>
              <a:rPr lang="en-US" sz="3800" dirty="0" err="1" smtClean="0"/>
              <a:t>melihat</a:t>
            </a:r>
            <a:r>
              <a:rPr lang="en-US" sz="3800" dirty="0" smtClean="0"/>
              <a:t> </a:t>
            </a:r>
            <a:r>
              <a:rPr lang="en-US" sz="3800" dirty="0" err="1" smtClean="0"/>
              <a:t>tujuan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kebutuhan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.</a:t>
            </a:r>
          </a:p>
          <a:p>
            <a:pPr marL="354013" lvl="0" indent="-354013">
              <a:buFont typeface="+mj-lt"/>
              <a:buAutoNum type="arabicParenR"/>
            </a:pPr>
            <a:r>
              <a:rPr lang="en-US" sz="3800" dirty="0" err="1" smtClean="0"/>
              <a:t>Membaca</a:t>
            </a:r>
            <a:r>
              <a:rPr lang="en-US" sz="3800" dirty="0" smtClean="0"/>
              <a:t> </a:t>
            </a:r>
            <a:r>
              <a:rPr lang="en-US" sz="3800" dirty="0" err="1" smtClean="0"/>
              <a:t>dipelajari</a:t>
            </a:r>
            <a:r>
              <a:rPr lang="en-US" sz="3800" dirty="0" smtClean="0"/>
              <a:t> </a:t>
            </a:r>
            <a:r>
              <a:rPr lang="en-US" sz="3800" dirty="0" err="1" smtClean="0"/>
              <a:t>melalui</a:t>
            </a:r>
            <a:r>
              <a:rPr lang="en-US" sz="3800" dirty="0" smtClean="0"/>
              <a:t> </a:t>
            </a:r>
            <a:r>
              <a:rPr lang="en-US" sz="3800" dirty="0" err="1" smtClean="0"/>
              <a:t>pembelajaran</a:t>
            </a:r>
            <a:r>
              <a:rPr lang="en-US" sz="3800" dirty="0" smtClean="0"/>
              <a:t> </a:t>
            </a:r>
            <a:r>
              <a:rPr lang="en-US" sz="3800" dirty="0" err="1" smtClean="0"/>
              <a:t>keterampilan</a:t>
            </a:r>
            <a:r>
              <a:rPr lang="en-US" sz="3800" dirty="0" smtClean="0"/>
              <a:t> </a:t>
            </a:r>
            <a:r>
              <a:rPr lang="en-US" sz="3800" dirty="0" err="1" smtClean="0"/>
              <a:t>langsung</a:t>
            </a:r>
            <a:r>
              <a:rPr lang="en-US" sz="3800" dirty="0" smtClean="0"/>
              <a:t>.</a:t>
            </a:r>
          </a:p>
          <a:p>
            <a:pPr marL="354013" indent="-354013">
              <a:buFont typeface="+mj-lt"/>
              <a:buAutoNum type="arabicParenR"/>
            </a:pPr>
            <a:r>
              <a:rPr lang="id-ID" sz="3800" dirty="0" smtClean="0"/>
              <a:t>Tutor menyadari </a:t>
            </a:r>
            <a:r>
              <a:rPr lang="en-US" sz="3800" dirty="0" err="1" smtClean="0"/>
              <a:t>kebutuhan</a:t>
            </a:r>
            <a:r>
              <a:rPr lang="en-US" sz="3800" dirty="0" smtClean="0"/>
              <a:t> individual </a:t>
            </a:r>
            <a:r>
              <a:rPr lang="en-US" sz="3800" dirty="0" err="1" smtClean="0"/>
              <a:t>anak-anak</a:t>
            </a:r>
            <a:r>
              <a:rPr lang="en-US" sz="3800" dirty="0" smtClean="0"/>
              <a:t> </a:t>
            </a:r>
            <a:r>
              <a:rPr lang="id-ID" sz="3800" dirty="0" smtClean="0"/>
              <a:t>untuk menggunakan </a:t>
            </a:r>
            <a:r>
              <a:rPr lang="en-US" sz="3800" dirty="0" err="1" smtClean="0"/>
              <a:t>strategi</a:t>
            </a:r>
            <a:r>
              <a:rPr lang="en-US" sz="3800" dirty="0" smtClean="0"/>
              <a:t> </a:t>
            </a:r>
            <a:r>
              <a:rPr lang="en-US" sz="3800" dirty="0" err="1" smtClean="0"/>
              <a:t>pembelajaran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tepat</a:t>
            </a:r>
            <a:r>
              <a:rPr lang="en-US" sz="3800" dirty="0" smtClean="0"/>
              <a:t>.</a:t>
            </a:r>
          </a:p>
          <a:p>
            <a:pPr marL="354013" lvl="0" indent="-354013">
              <a:buFont typeface="+mj-lt"/>
              <a:buAutoNum type="arabicParenR"/>
            </a:pPr>
            <a:r>
              <a:rPr lang="en-US" sz="3800" dirty="0" err="1" smtClean="0"/>
              <a:t>Holdoway</a:t>
            </a:r>
            <a:r>
              <a:rPr lang="en-US" sz="3800" dirty="0" smtClean="0"/>
              <a:t> (1986) </a:t>
            </a:r>
            <a:r>
              <a:rPr lang="en-US" sz="3800" dirty="0" err="1" smtClean="0"/>
              <a:t>empat</a:t>
            </a:r>
            <a:r>
              <a:rPr lang="en-US" sz="3800" dirty="0" smtClean="0"/>
              <a:t> </a:t>
            </a:r>
            <a:r>
              <a:rPr lang="en-US" sz="3800" dirty="0" err="1" smtClean="0"/>
              <a:t>proses</a:t>
            </a:r>
            <a:r>
              <a:rPr lang="en-US" sz="3800" dirty="0" smtClean="0"/>
              <a:t> </a:t>
            </a:r>
            <a:r>
              <a:rPr lang="en-US" sz="3800" dirty="0" err="1" smtClean="0"/>
              <a:t>anak</a:t>
            </a:r>
            <a:r>
              <a:rPr lang="en-US" sz="3800" dirty="0" smtClean="0"/>
              <a:t> </a:t>
            </a:r>
            <a:r>
              <a:rPr lang="en-US" sz="3800" dirty="0" err="1" smtClean="0"/>
              <a:t>mempelajari</a:t>
            </a:r>
            <a:r>
              <a:rPr lang="en-US" sz="3800" dirty="0" smtClean="0"/>
              <a:t> </a:t>
            </a:r>
            <a:r>
              <a:rPr lang="en-US" sz="3800" dirty="0" err="1" smtClean="0"/>
              <a:t>kemampuan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. </a:t>
            </a:r>
            <a:endParaRPr lang="id-ID" sz="3800" dirty="0" smtClean="0"/>
          </a:p>
          <a:p>
            <a:pPr marL="354013" lvl="0" indent="-354013">
              <a:buNone/>
            </a:pPr>
            <a:r>
              <a:rPr lang="id-ID" sz="3800" i="1" dirty="0" smtClean="0"/>
              <a:t>	</a:t>
            </a:r>
            <a:r>
              <a:rPr lang="en-US" sz="3800" i="1" dirty="0" err="1" smtClean="0"/>
              <a:t>Pertama</a:t>
            </a:r>
            <a:r>
              <a:rPr lang="en-US" sz="3800" i="1" dirty="0" smtClean="0"/>
              <a:t>,</a:t>
            </a:r>
            <a:r>
              <a:rPr lang="en-US" sz="3800" dirty="0" smtClean="0"/>
              <a:t> </a:t>
            </a:r>
            <a:r>
              <a:rPr lang="en-US" sz="3800" dirty="0" err="1" smtClean="0"/>
              <a:t>pengamatan</a:t>
            </a:r>
            <a:r>
              <a:rPr lang="en-US" sz="3800" dirty="0" smtClean="0"/>
              <a:t> </a:t>
            </a:r>
            <a:r>
              <a:rPr lang="en-US" sz="3800" dirty="0" err="1" smtClean="0"/>
              <a:t>terhadap</a:t>
            </a:r>
            <a:r>
              <a:rPr lang="en-US" sz="3800" dirty="0" smtClean="0"/>
              <a:t> </a:t>
            </a:r>
            <a:r>
              <a:rPr lang="en-US" sz="3800" dirty="0" err="1" smtClean="0"/>
              <a:t>perilaku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dibacakan</a:t>
            </a:r>
            <a:r>
              <a:rPr lang="en-US" sz="3800" dirty="0" smtClean="0"/>
              <a:t> </a:t>
            </a:r>
            <a:r>
              <a:rPr lang="en-US" sz="3800" dirty="0" err="1" smtClean="0"/>
              <a:t>atau</a:t>
            </a:r>
            <a:r>
              <a:rPr lang="en-US" sz="3800" dirty="0" smtClean="0"/>
              <a:t> </a:t>
            </a:r>
            <a:r>
              <a:rPr lang="en-US" sz="3800" dirty="0" err="1" smtClean="0"/>
              <a:t>melihat</a:t>
            </a:r>
            <a:r>
              <a:rPr lang="en-US" sz="3800" dirty="0" smtClean="0"/>
              <a:t> </a:t>
            </a:r>
            <a:r>
              <a:rPr lang="en-US" sz="3800" dirty="0" err="1" smtClean="0"/>
              <a:t>orang</a:t>
            </a:r>
            <a:r>
              <a:rPr lang="en-US" sz="3800" dirty="0" smtClean="0"/>
              <a:t> </a:t>
            </a:r>
            <a:r>
              <a:rPr lang="en-US" sz="3800" dirty="0" err="1" smtClean="0"/>
              <a:t>dewasa</a:t>
            </a:r>
            <a:r>
              <a:rPr lang="en-US" sz="3800" dirty="0" smtClean="0"/>
              <a:t> </a:t>
            </a:r>
            <a:r>
              <a:rPr lang="en-US" sz="3800" dirty="0" err="1" smtClean="0"/>
              <a:t>membaca</a:t>
            </a:r>
            <a:r>
              <a:rPr lang="en-US" sz="3800" dirty="0" smtClean="0"/>
              <a:t>. </a:t>
            </a:r>
            <a:endParaRPr lang="id-ID" sz="3800" dirty="0" smtClean="0"/>
          </a:p>
          <a:p>
            <a:pPr marL="354013" lvl="0" indent="-354013">
              <a:buNone/>
            </a:pPr>
            <a:r>
              <a:rPr lang="id-ID" sz="3800" i="1" dirty="0" smtClean="0"/>
              <a:t>	</a:t>
            </a:r>
            <a:r>
              <a:rPr lang="en-US" sz="3800" i="1" dirty="0" err="1" smtClean="0"/>
              <a:t>Kedua</a:t>
            </a:r>
            <a:r>
              <a:rPr lang="en-US" sz="3800" i="1" dirty="0" smtClean="0"/>
              <a:t>,</a:t>
            </a:r>
            <a:r>
              <a:rPr lang="en-US" sz="3800" dirty="0" smtClean="0"/>
              <a:t> </a:t>
            </a:r>
            <a:r>
              <a:rPr lang="en-US" sz="3800" dirty="0" err="1" smtClean="0"/>
              <a:t>kolaborasi</a:t>
            </a:r>
            <a:r>
              <a:rPr lang="en-US" sz="3800" dirty="0" smtClean="0"/>
              <a:t>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menjalin</a:t>
            </a:r>
            <a:r>
              <a:rPr lang="en-US" sz="3800" dirty="0" smtClean="0"/>
              <a:t> </a:t>
            </a:r>
            <a:r>
              <a:rPr lang="en-US" sz="3800" dirty="0" err="1" smtClean="0"/>
              <a:t>kerja</a:t>
            </a:r>
            <a:r>
              <a:rPr lang="en-US" sz="3800" dirty="0" smtClean="0"/>
              <a:t> </a:t>
            </a:r>
            <a:r>
              <a:rPr lang="en-US" sz="3800" dirty="0" err="1" smtClean="0"/>
              <a:t>sama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individu</a:t>
            </a:r>
            <a:r>
              <a:rPr lang="en-US" sz="3800" dirty="0" smtClean="0"/>
              <a:t> yang </a:t>
            </a:r>
            <a:r>
              <a:rPr lang="en-US" sz="3800" dirty="0" err="1" smtClean="0"/>
              <a:t>memberikan</a:t>
            </a:r>
            <a:r>
              <a:rPr lang="en-US" sz="3800" dirty="0" smtClean="0"/>
              <a:t> </a:t>
            </a:r>
            <a:r>
              <a:rPr lang="en-US" sz="3800" dirty="0" err="1" smtClean="0"/>
              <a:t>dorongan</a:t>
            </a:r>
            <a:r>
              <a:rPr lang="en-US" sz="3800" dirty="0" smtClean="0"/>
              <a:t> </a:t>
            </a:r>
            <a:r>
              <a:rPr lang="en-US" sz="3800" dirty="0" err="1" smtClean="0"/>
              <a:t>motivasi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bantuan</a:t>
            </a:r>
            <a:r>
              <a:rPr lang="en-US" sz="3800" dirty="0" smtClean="0"/>
              <a:t> </a:t>
            </a:r>
            <a:r>
              <a:rPr lang="en-US" sz="3800" dirty="0" err="1" smtClean="0"/>
              <a:t>bila</a:t>
            </a:r>
            <a:r>
              <a:rPr lang="en-US" sz="3800" dirty="0" smtClean="0"/>
              <a:t> </a:t>
            </a:r>
            <a:r>
              <a:rPr lang="en-US" sz="3800" dirty="0" err="1" smtClean="0"/>
              <a:t>diperlukan</a:t>
            </a:r>
            <a:r>
              <a:rPr lang="en-US" sz="3800" dirty="0" smtClean="0"/>
              <a:t>. </a:t>
            </a:r>
            <a:endParaRPr lang="id-ID" sz="3800" dirty="0" smtClean="0"/>
          </a:p>
          <a:p>
            <a:pPr marL="354013" lvl="0" indent="-354013">
              <a:buNone/>
            </a:pPr>
            <a:r>
              <a:rPr lang="id-ID" sz="3800" i="1" dirty="0" smtClean="0"/>
              <a:t>	</a:t>
            </a:r>
            <a:r>
              <a:rPr lang="en-US" sz="3800" i="1" dirty="0" err="1" smtClean="0"/>
              <a:t>Ketiga</a:t>
            </a:r>
            <a:r>
              <a:rPr lang="en-US" sz="3800" dirty="0" smtClean="0"/>
              <a:t>, </a:t>
            </a:r>
            <a:r>
              <a:rPr lang="en-US" sz="3800" dirty="0" err="1" smtClean="0"/>
              <a:t>proses</a:t>
            </a:r>
            <a:r>
              <a:rPr lang="en-US" sz="3800" dirty="0" smtClean="0"/>
              <a:t>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anak</a:t>
            </a:r>
            <a:r>
              <a:rPr lang="en-US" sz="3800" dirty="0" smtClean="0"/>
              <a:t> </a:t>
            </a:r>
            <a:r>
              <a:rPr lang="en-US" sz="3800" dirty="0" err="1" smtClean="0"/>
              <a:t>mencobakan</a:t>
            </a:r>
            <a:r>
              <a:rPr lang="en-US" sz="3800" dirty="0" smtClean="0"/>
              <a:t> </a:t>
            </a:r>
            <a:r>
              <a:rPr lang="en-US" sz="3800" dirty="0" err="1" smtClean="0"/>
              <a:t>sendiri</a:t>
            </a:r>
            <a:r>
              <a:rPr lang="en-US" sz="3800" dirty="0" smtClean="0"/>
              <a:t> </a:t>
            </a:r>
            <a:r>
              <a:rPr lang="en-US" sz="3800" dirty="0" err="1" smtClean="0"/>
              <a:t>apa</a:t>
            </a:r>
            <a:r>
              <a:rPr lang="en-US" sz="3800" dirty="0" smtClean="0"/>
              <a:t> yang </a:t>
            </a:r>
            <a:r>
              <a:rPr lang="en-US" sz="3800" dirty="0" err="1" smtClean="0"/>
              <a:t>sudah</a:t>
            </a:r>
            <a:r>
              <a:rPr lang="en-US" sz="3800" dirty="0" smtClean="0"/>
              <a:t> </a:t>
            </a:r>
            <a:r>
              <a:rPr lang="en-US" sz="3800" dirty="0" err="1" smtClean="0"/>
              <a:t>dipelajarinya</a:t>
            </a:r>
            <a:r>
              <a:rPr lang="en-US" sz="3800" dirty="0" smtClean="0"/>
              <a:t>. </a:t>
            </a:r>
            <a:endParaRPr lang="id-ID" sz="3800" dirty="0" smtClean="0"/>
          </a:p>
          <a:p>
            <a:pPr marL="354013" lvl="0" indent="-354013">
              <a:buNone/>
            </a:pPr>
            <a:r>
              <a:rPr lang="id-ID" sz="3800" i="1" dirty="0" smtClean="0"/>
              <a:t>	</a:t>
            </a:r>
            <a:r>
              <a:rPr lang="en-US" sz="3800" i="1" dirty="0" err="1" smtClean="0"/>
              <a:t>Keempat</a:t>
            </a:r>
            <a:r>
              <a:rPr lang="en-US" sz="3800" dirty="0" smtClean="0"/>
              <a:t>, </a:t>
            </a:r>
            <a:r>
              <a:rPr lang="en-US" sz="3800" dirty="0" err="1" smtClean="0"/>
              <a:t>unjuk</a:t>
            </a:r>
            <a:r>
              <a:rPr lang="en-US" sz="3800" dirty="0" smtClean="0"/>
              <a:t> </a:t>
            </a:r>
            <a:r>
              <a:rPr lang="en-US" sz="3800" dirty="0" err="1" smtClean="0"/>
              <a:t>kerja</a:t>
            </a:r>
            <a:r>
              <a:rPr lang="en-US" sz="3800" dirty="0" smtClean="0"/>
              <a:t>, </a:t>
            </a:r>
            <a:r>
              <a:rPr lang="en-US" sz="3800" dirty="0" err="1" smtClean="0"/>
              <a:t>yaitu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berbagi</a:t>
            </a:r>
            <a:r>
              <a:rPr lang="en-US" sz="3800" dirty="0" smtClean="0"/>
              <a:t> </a:t>
            </a:r>
            <a:r>
              <a:rPr lang="en-US" sz="3800" dirty="0" err="1" smtClean="0"/>
              <a:t>apa</a:t>
            </a:r>
            <a:r>
              <a:rPr lang="en-US" sz="3800" dirty="0" smtClean="0"/>
              <a:t> yang </a:t>
            </a:r>
            <a:r>
              <a:rPr lang="en-US" sz="3800" dirty="0" err="1" smtClean="0"/>
              <a:t>sudah</a:t>
            </a:r>
            <a:r>
              <a:rPr lang="en-US" sz="3800" dirty="0" smtClean="0"/>
              <a:t> </a:t>
            </a:r>
            <a:r>
              <a:rPr lang="en-US" sz="3800" dirty="0" err="1" smtClean="0"/>
              <a:t>dipelajari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mencari</a:t>
            </a:r>
            <a:r>
              <a:rPr lang="en-US" sz="3800" dirty="0" smtClean="0"/>
              <a:t> </a:t>
            </a:r>
            <a:r>
              <a:rPr lang="en-US" sz="3800" dirty="0" err="1" smtClean="0"/>
              <a:t>pengakuan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orang</a:t>
            </a:r>
            <a:r>
              <a:rPr lang="en-US" sz="3800" dirty="0" smtClean="0"/>
              <a:t> </a:t>
            </a:r>
            <a:r>
              <a:rPr lang="en-US" sz="3800" dirty="0" err="1" smtClean="0"/>
              <a:t>dewasa</a:t>
            </a:r>
            <a:r>
              <a:rPr lang="en-US" sz="3800" dirty="0" smtClean="0"/>
              <a:t>.</a:t>
            </a:r>
          </a:p>
          <a:p>
            <a:pPr marL="354013" lvl="0" indent="-35401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Faktor-faktor</a:t>
            </a:r>
            <a:r>
              <a:rPr lang="en-US" b="1" dirty="0" smtClean="0"/>
              <a:t> yang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Membaca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b="1" dirty="0" smtClean="0"/>
              <a:t>Ekstern</a:t>
            </a:r>
          </a:p>
          <a:p>
            <a:pPr lvl="0"/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en-US" dirty="0" smtClean="0"/>
          </a:p>
          <a:p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Bacaan</a:t>
            </a:r>
            <a:endParaRPr lang="id-ID" b="1" dirty="0" smtClean="0"/>
          </a:p>
          <a:p>
            <a:r>
              <a:rPr lang="id-ID" b="1" dirty="0" smtClean="0"/>
              <a:t>......</a:t>
            </a:r>
          </a:p>
          <a:p>
            <a:pPr>
              <a:buNone/>
            </a:pPr>
            <a:r>
              <a:rPr lang="id-ID" b="1" dirty="0" smtClean="0"/>
              <a:t>Intern</a:t>
            </a:r>
          </a:p>
          <a:p>
            <a:r>
              <a:rPr lang="en-US" b="1" dirty="0" err="1" smtClean="0"/>
              <a:t>Motivasi</a:t>
            </a:r>
            <a:endParaRPr lang="id-ID" b="1" dirty="0" smtClean="0"/>
          </a:p>
          <a:p>
            <a:r>
              <a:rPr lang="id-ID" b="1" dirty="0" smtClean="0"/>
              <a:t>......</a:t>
            </a:r>
          </a:p>
          <a:p>
            <a:r>
              <a:rPr lang="id-ID" b="1" dirty="0" smtClean="0"/>
              <a:t>......</a:t>
            </a:r>
          </a:p>
          <a:p>
            <a:r>
              <a:rPr lang="id-ID" b="1" dirty="0" smtClean="0"/>
              <a:t>......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501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Bantu Anak Belajar Membaca</vt:lpstr>
      <vt:lpstr> Perkembangan Membaca  </vt:lpstr>
      <vt:lpstr>MEMBANTU ANAK MEMBACA</vt:lpstr>
      <vt:lpstr>EMPAT KEUNTUNGAN MENGAJAR ANAK MEMBACA STEINBERG (1982) </vt:lpstr>
      <vt:lpstr>Tahap-tahap Perkembangan Membaca</vt:lpstr>
      <vt:lpstr>Kemampuan-kemampuan Kesiapan Membaca</vt:lpstr>
      <vt:lpstr>TANDA-TANDA KESIAPAN MEMBACA  PADA ANAK LUAR BIASA</vt:lpstr>
      <vt:lpstr>TEORI PEROLEHAN KEMAMPUAN MEMBACA</vt:lpstr>
      <vt:lpstr>Faktor-faktor yang Mempengaruhi Kemampuan Membaca</vt:lpstr>
      <vt:lpstr> Cara Menumbuhkan Kemampuan Membaca  Anak LUAR BIASA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BELAJAR BAHASA </dc:title>
  <dc:creator>Mr. Setyawan</dc:creator>
  <cp:lastModifiedBy>Mr. Setyawan</cp:lastModifiedBy>
  <cp:revision>33</cp:revision>
  <dcterms:created xsi:type="dcterms:W3CDTF">2010-09-30T01:51:57Z</dcterms:created>
  <dcterms:modified xsi:type="dcterms:W3CDTF">2011-03-27T02:11:15Z</dcterms:modified>
</cp:coreProperties>
</file>