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7"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676CD-E2AC-46AB-B639-5A26C5C541C1}" type="datetimeFigureOut">
              <a:rPr lang="id-ID" smtClean="0"/>
              <a:pPr/>
              <a:t>24/10/2011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AFDBFD-C93D-4B1F-8F1C-CC9D452C0B4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676CD-E2AC-46AB-B639-5A26C5C541C1}" type="datetimeFigureOut">
              <a:rPr lang="id-ID" smtClean="0"/>
              <a:pPr/>
              <a:t>24/10/2011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FDBFD-C93D-4B1F-8F1C-CC9D452C0B4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id-ID" b="1" dirty="0" smtClean="0"/>
              <a:t>RAGAM EKSPOSISI</a:t>
            </a:r>
            <a:endParaRPr lang="id-ID" b="1" dirty="0"/>
          </a:p>
        </p:txBody>
      </p:sp>
      <p:sp>
        <p:nvSpPr>
          <p:cNvPr id="3" name="Content Placeholder 2"/>
          <p:cNvSpPr>
            <a:spLocks noGrp="1"/>
          </p:cNvSpPr>
          <p:nvPr>
            <p:ph idx="1"/>
          </p:nvPr>
        </p:nvSpPr>
        <p:spPr>
          <a:xfrm>
            <a:off x="1714480" y="2071678"/>
            <a:ext cx="5900750" cy="1685924"/>
          </a:xfrm>
          <a:solidFill>
            <a:srgbClr val="92D050"/>
          </a:solidFill>
        </p:spPr>
        <p:txBody>
          <a:bodyPr>
            <a:normAutofit lnSpcReduction="10000"/>
          </a:bodyPr>
          <a:lstStyle/>
          <a:p>
            <a:pPr>
              <a:buNone/>
            </a:pPr>
            <a:r>
              <a:rPr lang="id-ID" dirty="0" smtClean="0"/>
              <a:t>Setyawan Pujiono, M.Pd</a:t>
            </a:r>
          </a:p>
          <a:p>
            <a:pPr>
              <a:buNone/>
            </a:pPr>
            <a:r>
              <a:rPr lang="id-ID" dirty="0" smtClean="0"/>
              <a:t>Jur. Pendidikan Bahasa Indonesia</a:t>
            </a:r>
          </a:p>
          <a:p>
            <a:pPr>
              <a:buNone/>
            </a:pPr>
            <a:r>
              <a:rPr lang="id-ID" dirty="0" smtClean="0"/>
              <a:t>FBS UNY</a:t>
            </a:r>
            <a:endParaRPr lang="id-ID"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a:solidFill>
            <a:schemeClr val="accent6">
              <a:lumMod val="40000"/>
              <a:lumOff val="60000"/>
            </a:schemeClr>
          </a:solidFill>
        </p:spPr>
        <p:txBody>
          <a:bodyPr>
            <a:normAutofit fontScale="85000" lnSpcReduction="10000"/>
          </a:bodyPr>
          <a:lstStyle/>
          <a:p>
            <a:pPr>
              <a:buNone/>
            </a:pPr>
            <a:r>
              <a:rPr lang="id-ID" sz="4600" b="1" dirty="0" smtClean="0"/>
              <a:t>5. Teknik Definisi</a:t>
            </a:r>
          </a:p>
          <a:p>
            <a:pPr>
              <a:buNone/>
            </a:pPr>
            <a:r>
              <a:rPr lang="id-ID" b="1" dirty="0" smtClean="0"/>
              <a:t>	Secara umum definisi itu adalah eksposisi terhadap arti kata-kata. Para pemakai bahasa biasanya membatasi arti kata-kata dalam bahasanya. Semakin jelas pembatasan arti semakin baik pula bagi penulis atau pembacanya. </a:t>
            </a:r>
          </a:p>
          <a:p>
            <a:pPr marL="914400" lvl="1" indent="-514350">
              <a:buFont typeface="+mj-lt"/>
              <a:buAutoNum type="arabicParenR"/>
            </a:pPr>
            <a:r>
              <a:rPr lang="id-ID" b="1" dirty="0" smtClean="0"/>
              <a:t>Sinonim: disebut juga definisi nominal (mencari sinonim kata tersebut).</a:t>
            </a:r>
          </a:p>
          <a:p>
            <a:pPr marL="914400" lvl="1" indent="-514350">
              <a:buFont typeface="+mj-lt"/>
              <a:buAutoNum type="arabicParenR"/>
            </a:pPr>
            <a:r>
              <a:rPr lang="id-ID" b="1" dirty="0" smtClean="0"/>
              <a:t>Definisi Formal: menjelaskan sesuatu secara singkat (biasanya definisinya satu kalimat yang jelas.</a:t>
            </a:r>
          </a:p>
          <a:p>
            <a:pPr marL="914400" lvl="1" indent="-514350">
              <a:buFont typeface="+mj-lt"/>
              <a:buAutoNum type="arabicParenR"/>
            </a:pPr>
            <a:r>
              <a:rPr lang="id-ID" b="1" dirty="0" smtClean="0"/>
              <a:t>Definisi luas: untuk menjelaskan suatu hal dengan definisi formal kadang-kadang belum cukup (definisi formal yang diperluas).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a:solidFill>
            <a:schemeClr val="accent2">
              <a:lumMod val="20000"/>
              <a:lumOff val="80000"/>
            </a:schemeClr>
          </a:solidFill>
        </p:spPr>
        <p:txBody>
          <a:bodyPr>
            <a:normAutofit fontScale="85000" lnSpcReduction="20000"/>
          </a:bodyPr>
          <a:lstStyle/>
          <a:p>
            <a:pPr>
              <a:buNone/>
            </a:pPr>
            <a:r>
              <a:rPr lang="id-ID" b="1" dirty="0" smtClean="0"/>
              <a:t>6. Teknik Analisis</a:t>
            </a:r>
          </a:p>
          <a:p>
            <a:pPr>
              <a:buNone/>
            </a:pPr>
            <a:r>
              <a:rPr lang="id-ID" dirty="0" smtClean="0"/>
              <a:t>	Analisis merupakan cara memecahkan suatu pokok masalah. Suatu pokok masalah dipecah  menjadi bagian-bagian yang logis. Menjelaskan sesuatu, memberi keterangan tentang sesuatu, atau mengembangkan gagasan. </a:t>
            </a:r>
          </a:p>
          <a:p>
            <a:pPr marL="914400" lvl="1" indent="-514350">
              <a:buFont typeface="+mj-lt"/>
              <a:buAutoNum type="arabicParenR"/>
            </a:pPr>
            <a:r>
              <a:rPr lang="id-ID" dirty="0" smtClean="0"/>
              <a:t>Analisis proses (memaparkan proses tentang bagaimana bekerjanya sesuatu). </a:t>
            </a:r>
          </a:p>
          <a:p>
            <a:pPr marL="914400" lvl="1" indent="-514350">
              <a:buFont typeface="+mj-lt"/>
              <a:buAutoNum type="arabicParenR"/>
            </a:pPr>
            <a:r>
              <a:rPr lang="id-ID" dirty="0" smtClean="0"/>
              <a:t>Analisis sebabakibat (untuk menelusuri sebab akibat. Mengapa peristiwa itu terjadi? Apa sebabnya, dan apa pula akibatnya?).</a:t>
            </a:r>
          </a:p>
          <a:p>
            <a:pPr marL="914400" lvl="1" indent="-514350">
              <a:buFont typeface="+mj-lt"/>
              <a:buAutoNum type="arabicParenR"/>
            </a:pPr>
            <a:r>
              <a:rPr lang="id-ID" dirty="0" smtClean="0"/>
              <a:t>Analisis bagian (analisis ini membagi suatu pokok maslah yang tunggal menjadi bagian-bagian beasarkan aspek yang berbeda).</a:t>
            </a:r>
          </a:p>
          <a:p>
            <a:pPr marL="914400" lvl="1" indent="-514350">
              <a:buFont typeface="+mj-lt"/>
              <a:buAutoNum type="arabicParenR"/>
            </a:pPr>
            <a:r>
              <a:rPr lang="id-ID" dirty="0" smtClean="0"/>
              <a:t>Analisis Fungsional (lanjutan analisis bagian yaitu mengaitkan bagian-bagian yang salaing berkitan dengan obejek).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id-ID" sz="3200" dirty="0" smtClean="0"/>
              <a:t>PERBEDAAN DAN PERSAMAAN EKSPOSISI DENGAN ARGUMENTASI</a:t>
            </a:r>
            <a:endParaRPr lang="id-ID" sz="3200" dirty="0"/>
          </a:p>
        </p:txBody>
      </p:sp>
      <p:sp>
        <p:nvSpPr>
          <p:cNvPr id="3" name="Content Placeholder 2"/>
          <p:cNvSpPr>
            <a:spLocks noGrp="1"/>
          </p:cNvSpPr>
          <p:nvPr>
            <p:ph idx="1"/>
          </p:nvPr>
        </p:nvSpPr>
        <p:spPr>
          <a:xfrm>
            <a:off x="457200" y="1600200"/>
            <a:ext cx="8229600" cy="4757758"/>
          </a:xfrm>
          <a:solidFill>
            <a:schemeClr val="accent2">
              <a:lumMod val="20000"/>
              <a:lumOff val="80000"/>
            </a:schemeClr>
          </a:solidFill>
        </p:spPr>
        <p:txBody>
          <a:bodyPr>
            <a:normAutofit fontScale="62500" lnSpcReduction="20000"/>
          </a:bodyPr>
          <a:lstStyle/>
          <a:p>
            <a:pPr>
              <a:buNone/>
            </a:pPr>
            <a:r>
              <a:rPr lang="id-ID" b="1" dirty="0" smtClean="0"/>
              <a:t>Persamaan</a:t>
            </a:r>
          </a:p>
          <a:p>
            <a:pPr marL="514350" indent="-514350">
              <a:buAutoNum type="arabicPeriod"/>
            </a:pPr>
            <a:r>
              <a:rPr lang="id-ID" dirty="0" smtClean="0"/>
              <a:t>Eksposisi dan argumentasi sama-sama menjelaskan, pendapat, gagasan, dan keyakinan kita</a:t>
            </a:r>
          </a:p>
          <a:p>
            <a:pPr marL="514350" indent="-514350">
              <a:buAutoNum type="arabicPeriod"/>
            </a:pPr>
            <a:r>
              <a:rPr lang="id-ID" dirty="0" smtClean="0"/>
              <a:t>Eksposisi dan argumentasi sama-sama  memerlukan fakta yang diperkuat dengan angka, peta, grafik, diagram, dan gambar.</a:t>
            </a:r>
          </a:p>
          <a:p>
            <a:pPr marL="514350" indent="-514350">
              <a:buAutoNum type="arabicPeriod"/>
            </a:pPr>
            <a:r>
              <a:rPr lang="id-ID" dirty="0" smtClean="0"/>
              <a:t>Eksposisi dan argumentasi sama-sama memerlukan analisis dan sintesis dalam pembahasannya.</a:t>
            </a:r>
          </a:p>
          <a:p>
            <a:pPr marL="514350" indent="-514350">
              <a:buAutoNum type="arabicPeriod"/>
            </a:pPr>
            <a:r>
              <a:rPr lang="id-ID" dirty="0" smtClean="0"/>
              <a:t>Eksposisi dan argumentasi sama-sama menggali ide, pengalaman, pengamatan, sikap dan keyakinannya.</a:t>
            </a:r>
          </a:p>
          <a:p>
            <a:pPr marL="514350" indent="-514350">
              <a:buNone/>
            </a:pPr>
            <a:r>
              <a:rPr lang="id-ID" b="1" dirty="0" smtClean="0"/>
              <a:t>Perbedaan</a:t>
            </a:r>
          </a:p>
          <a:p>
            <a:pPr marL="514350" indent="-514350">
              <a:buAutoNum type="arabicPeriod"/>
            </a:pPr>
            <a:r>
              <a:rPr lang="id-ID" dirty="0" smtClean="0"/>
              <a:t>Eksposisi hanya menjelaskan atau memberikan informasi, sedangkan argumentasi untuk mempengaruhi pembaca.</a:t>
            </a:r>
          </a:p>
          <a:p>
            <a:pPr marL="514350" indent="-514350">
              <a:buAutoNum type="arabicPeriod"/>
            </a:pPr>
            <a:r>
              <a:rPr lang="id-ID" dirty="0" smtClean="0"/>
              <a:t>Eksposisi menggunakan grafik, gambar hanya untuk informasi, sedangkan argumentasi grafik, gambar untuk untuk membuktikan kebenaran.</a:t>
            </a:r>
          </a:p>
          <a:p>
            <a:pPr marL="514350" indent="-514350">
              <a:buAutoNum type="arabicPeriod"/>
            </a:pPr>
            <a:r>
              <a:rPr lang="id-ID" dirty="0" smtClean="0"/>
              <a:t>Pada bagian akhir karangan eksposisi hanya menegaskan kembali, sedangan argumentasi berisi simpulan.</a:t>
            </a:r>
          </a:p>
          <a:p>
            <a:pPr marL="514350" indent="-514350">
              <a:buAutoNum type="arabicPeriod"/>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214445"/>
          </a:xfrm>
          <a:solidFill>
            <a:schemeClr val="accent2">
              <a:lumMod val="40000"/>
              <a:lumOff val="60000"/>
            </a:schemeClr>
          </a:solidFill>
        </p:spPr>
        <p:txBody>
          <a:bodyPr/>
          <a:lstStyle/>
          <a:p>
            <a:r>
              <a:rPr lang="id-ID" b="1" dirty="0" smtClean="0"/>
              <a:t>EKSPOSISI</a:t>
            </a:r>
            <a:endParaRPr lang="id-ID" b="1" dirty="0"/>
          </a:p>
        </p:txBody>
      </p:sp>
      <p:sp>
        <p:nvSpPr>
          <p:cNvPr id="3" name="Subtitle 2"/>
          <p:cNvSpPr>
            <a:spLocks noGrp="1"/>
          </p:cNvSpPr>
          <p:nvPr>
            <p:ph type="subTitle" idx="1"/>
          </p:nvPr>
        </p:nvSpPr>
        <p:spPr>
          <a:xfrm>
            <a:off x="642910" y="1928802"/>
            <a:ext cx="7929618" cy="4071966"/>
          </a:xfrm>
          <a:solidFill>
            <a:schemeClr val="accent5">
              <a:lumMod val="40000"/>
              <a:lumOff val="60000"/>
            </a:schemeClr>
          </a:solidFill>
        </p:spPr>
        <p:txBody>
          <a:bodyPr>
            <a:normAutofit/>
          </a:bodyPr>
          <a:lstStyle/>
          <a:p>
            <a:pPr marL="514350" indent="-514350" algn="l"/>
            <a:r>
              <a:rPr lang="id-ID" dirty="0" smtClean="0">
                <a:solidFill>
                  <a:schemeClr val="tx1"/>
                </a:solidFill>
              </a:rPr>
              <a:t>Kompetensi Mahasiswa</a:t>
            </a:r>
          </a:p>
          <a:p>
            <a:pPr marL="514350" indent="-514350" algn="l">
              <a:buAutoNum type="arabicPeriod"/>
            </a:pPr>
            <a:r>
              <a:rPr lang="id-ID" dirty="0" smtClean="0">
                <a:solidFill>
                  <a:schemeClr val="tx1"/>
                </a:solidFill>
              </a:rPr>
              <a:t>Menguraikan karakteristik karangan eksposisi dengan merumuskan pengertian, menguraikan ciri-ciri, dan mengidentifikasi jenis karangan.</a:t>
            </a:r>
          </a:p>
          <a:p>
            <a:pPr marL="514350" indent="-514350" algn="l">
              <a:buAutoNum type="arabicPeriod"/>
            </a:pPr>
            <a:r>
              <a:rPr lang="id-ID" dirty="0" smtClean="0">
                <a:solidFill>
                  <a:schemeClr val="tx1"/>
                </a:solidFill>
              </a:rPr>
              <a:t>Menulis karangan eksposisi dengan memenuhi karakteristik karangan deskripsi.</a:t>
            </a:r>
            <a:endParaRPr lang="id-ID"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id-ID" sz="3600" b="1" dirty="0" smtClean="0"/>
              <a:t>PENGERTIAN EKSPOSISI</a:t>
            </a:r>
            <a:endParaRPr lang="id-ID" sz="3600" b="1" dirty="0"/>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pPr>
              <a:buNone/>
            </a:pPr>
            <a:r>
              <a:rPr lang="id-ID" dirty="0" smtClean="0"/>
              <a:t>	</a:t>
            </a:r>
            <a:r>
              <a:rPr lang="id-ID" b="1" dirty="0" smtClean="0"/>
              <a:t>Kata </a:t>
            </a:r>
            <a:r>
              <a:rPr lang="id-ID" b="1" i="1" dirty="0" smtClean="0"/>
              <a:t>eksposition</a:t>
            </a:r>
            <a:r>
              <a:rPr lang="id-ID" dirty="0" smtClean="0"/>
              <a:t> berasal dari bahasa Inggris yang berarti “membuka” atau “memulai”.  </a:t>
            </a:r>
          </a:p>
          <a:p>
            <a:pPr>
              <a:buNone/>
            </a:pPr>
            <a:r>
              <a:rPr lang="id-ID" dirty="0" smtClean="0"/>
              <a:t>	Karangan eksposisi merupakan karangan yang bertujuan utama untuk memberitahu, mengupas, menguraikan, atau menerangkan sesuatu. Dalam karangan eksposisi masalah yang dikomunikasikan terutama untuk “informasi”.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a:solidFill>
            <a:schemeClr val="accent6">
              <a:lumMod val="40000"/>
              <a:lumOff val="60000"/>
            </a:schemeClr>
          </a:solidFill>
        </p:spPr>
        <p:txBody>
          <a:bodyPr>
            <a:normAutofit fontScale="92500" lnSpcReduction="20000"/>
          </a:bodyPr>
          <a:lstStyle/>
          <a:p>
            <a:pPr>
              <a:buNone/>
            </a:pPr>
            <a:r>
              <a:rPr lang="id-ID" dirty="0" smtClean="0"/>
              <a:t>Hal-hal yang dikomunikasikan dalam karangan</a:t>
            </a:r>
          </a:p>
          <a:p>
            <a:pPr>
              <a:buNone/>
            </a:pPr>
            <a:r>
              <a:rPr lang="id-ID" dirty="0" smtClean="0"/>
              <a:t>eksposisi adalah</a:t>
            </a:r>
            <a:endParaRPr lang="id-ID" dirty="0"/>
          </a:p>
          <a:p>
            <a:pPr>
              <a:buFont typeface="Wingdings" pitchFamily="2" charset="2"/>
              <a:buChar char="Ø"/>
            </a:pPr>
            <a:r>
              <a:rPr lang="id-ID" dirty="0" smtClean="0"/>
              <a:t>Data Faktual, misalnya tentang suatu kondisi yang benar-benar terjadi atau bersifat historis, tentang bagaimana sesuatu (misalnya suatu mesin) bekerja dan tentang bagaimana suatu operasi diperkenalkan;</a:t>
            </a:r>
          </a:p>
          <a:p>
            <a:pPr>
              <a:buFont typeface="Wingdings" pitchFamily="2" charset="2"/>
              <a:buChar char="Ø"/>
            </a:pPr>
            <a:r>
              <a:rPr lang="id-ID" dirty="0" smtClean="0"/>
              <a:t>Suatu analisis atau suatu penafsiran yang objektif terhadap seperangkat fakta; dan</a:t>
            </a:r>
          </a:p>
          <a:p>
            <a:pPr>
              <a:buFont typeface="Wingdings" pitchFamily="2" charset="2"/>
              <a:buChar char="Ø"/>
            </a:pPr>
            <a:r>
              <a:rPr lang="id-ID" dirty="0" smtClean="0"/>
              <a:t> Berupa fakta tentang seseoarang yang berpegang teguh pada suatu pendirian yang khusus (tujuan utamanya adalah memberikan informasi).</a:t>
            </a:r>
          </a:p>
          <a:p>
            <a:pPr>
              <a:buFont typeface="Wingdings" pitchFamily="2" charset="2"/>
              <a:buChar char="Ø"/>
            </a:pPr>
            <a:endParaRPr lang="id-ID"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a:solidFill>
            <a:schemeClr val="accent1">
              <a:lumMod val="40000"/>
              <a:lumOff val="60000"/>
            </a:schemeClr>
          </a:solidFill>
        </p:spPr>
        <p:txBody>
          <a:bodyPr>
            <a:normAutofit fontScale="90000"/>
          </a:bodyPr>
          <a:lstStyle/>
          <a:p>
            <a:r>
              <a:rPr lang="id-ID" b="1" dirty="0" smtClean="0"/>
              <a:t>LANGKAH-LANGKAH MENYUSUN KARANGAN EKSPOSISI</a:t>
            </a:r>
            <a:endParaRPr lang="id-ID" b="1" dirty="0"/>
          </a:p>
        </p:txBody>
      </p:sp>
      <p:sp>
        <p:nvSpPr>
          <p:cNvPr id="3" name="Content Placeholder 2"/>
          <p:cNvSpPr>
            <a:spLocks noGrp="1"/>
          </p:cNvSpPr>
          <p:nvPr>
            <p:ph idx="1"/>
          </p:nvPr>
        </p:nvSpPr>
        <p:spPr>
          <a:xfrm>
            <a:off x="457200" y="2071678"/>
            <a:ext cx="8229600" cy="4054485"/>
          </a:xfrm>
          <a:solidFill>
            <a:schemeClr val="accent6">
              <a:lumMod val="40000"/>
              <a:lumOff val="60000"/>
            </a:schemeClr>
          </a:solidFill>
        </p:spPr>
        <p:txBody>
          <a:bodyPr>
            <a:normAutofit/>
          </a:bodyPr>
          <a:lstStyle/>
          <a:p>
            <a:pPr>
              <a:buNone/>
            </a:pPr>
            <a:r>
              <a:rPr lang="id-ID" dirty="0" smtClean="0"/>
              <a:t>1. Menentukan topik karangan</a:t>
            </a:r>
          </a:p>
          <a:p>
            <a:pPr>
              <a:buNone/>
            </a:pPr>
            <a:r>
              <a:rPr lang="id-ID" dirty="0" smtClean="0"/>
              <a:t>2. Menentukan tujuan penulisan</a:t>
            </a:r>
          </a:p>
          <a:p>
            <a:pPr>
              <a:buNone/>
            </a:pPr>
            <a:r>
              <a:rPr lang="id-ID" dirty="0"/>
              <a:t>3</a:t>
            </a:r>
            <a:r>
              <a:rPr lang="id-ID" dirty="0" smtClean="0"/>
              <a:t>. Merencanakan paparan dengan </a:t>
            </a:r>
            <a:r>
              <a:rPr lang="id-ID" smtClean="0"/>
              <a:t>membuat </a:t>
            </a:r>
            <a:r>
              <a:rPr lang="id-ID" smtClean="0"/>
              <a:t>kerangka </a:t>
            </a:r>
            <a:r>
              <a:rPr lang="id-ID" dirty="0" smtClean="0"/>
              <a:t>yang lengkap dan tersusun dengan rapi.</a:t>
            </a:r>
          </a:p>
          <a:p>
            <a:pPr>
              <a:buNone/>
            </a:pPr>
            <a:endParaRPr lang="id-ID" dirty="0" smtClean="0"/>
          </a:p>
          <a:p>
            <a:pPr>
              <a:buNone/>
            </a:pP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89034"/>
          </a:xfrm>
        </p:spPr>
        <p:txBody>
          <a:bodyPr>
            <a:normAutofit fontScale="90000"/>
          </a:bodyPr>
          <a:lstStyle/>
          <a:p>
            <a:r>
              <a:rPr lang="id-ID" dirty="0" smtClean="0"/>
              <a:t>TEKNIK PENGEMBANGAN EKSPOSISI</a:t>
            </a:r>
            <a:endParaRPr lang="id-ID" dirty="0"/>
          </a:p>
        </p:txBody>
      </p:sp>
      <p:sp>
        <p:nvSpPr>
          <p:cNvPr id="3" name="Content Placeholder 2"/>
          <p:cNvSpPr>
            <a:spLocks noGrp="1"/>
          </p:cNvSpPr>
          <p:nvPr>
            <p:ph idx="1"/>
          </p:nvPr>
        </p:nvSpPr>
        <p:spPr>
          <a:xfrm>
            <a:off x="457200" y="1214422"/>
            <a:ext cx="8229600" cy="4911741"/>
          </a:xfrm>
          <a:solidFill>
            <a:schemeClr val="accent6">
              <a:lumMod val="40000"/>
              <a:lumOff val="60000"/>
            </a:schemeClr>
          </a:solidFill>
        </p:spPr>
        <p:txBody>
          <a:bodyPr>
            <a:normAutofit/>
          </a:bodyPr>
          <a:lstStyle/>
          <a:p>
            <a:pPr marL="514350" indent="-514350">
              <a:buAutoNum type="arabicPeriod"/>
            </a:pPr>
            <a:r>
              <a:rPr lang="id-ID" b="1" dirty="0" smtClean="0"/>
              <a:t>Teknik Identifikasi</a:t>
            </a:r>
          </a:p>
          <a:p>
            <a:pPr marL="514350" indent="-514350">
              <a:buNone/>
            </a:pPr>
            <a:r>
              <a:rPr lang="id-ID" dirty="0"/>
              <a:t>	</a:t>
            </a:r>
            <a:r>
              <a:rPr lang="id-ID" dirty="0" smtClean="0"/>
              <a:t>teknik ini berusaha menyebutkan ciri-ciri atau unsur-unsur yang membentuk suatu hal atau objek sehingga pembaca dapat mengenal objek itu dengan tepat dan jelas. Sesuatu yang diidentifikasi dapat bersifat fisik atau konkret, dapat pula bersifat nonfisik atau abstrak.</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accent6">
              <a:lumMod val="40000"/>
              <a:lumOff val="60000"/>
            </a:schemeClr>
          </a:solidFill>
        </p:spPr>
        <p:txBody>
          <a:bodyPr>
            <a:normAutofit fontScale="85000" lnSpcReduction="20000"/>
          </a:bodyPr>
          <a:lstStyle/>
          <a:p>
            <a:pPr>
              <a:buNone/>
            </a:pPr>
            <a:r>
              <a:rPr lang="id-ID" dirty="0" smtClean="0"/>
              <a:t>2. </a:t>
            </a:r>
            <a:r>
              <a:rPr lang="id-ID" b="1" dirty="0" smtClean="0"/>
              <a:t>Teknik Perbandiangan</a:t>
            </a:r>
          </a:p>
          <a:p>
            <a:pPr>
              <a:buNone/>
            </a:pPr>
            <a:r>
              <a:rPr lang="id-ID" dirty="0" smtClean="0"/>
              <a:t>	Yaitu dengan cara mengemukakan uraian yang membandingkan antara hal-hal yang kita tulis dengan sesuatu yang lain. Perbandingan ini kita lakukan dengan menunjukkan persamaan-persamaan dan perbedaan-perbedaannya. </a:t>
            </a:r>
          </a:p>
          <a:p>
            <a:pPr marL="514350" indent="-514350">
              <a:buAutoNum type="alphaLcPeriod"/>
            </a:pPr>
            <a:r>
              <a:rPr lang="id-ID" dirty="0" smtClean="0"/>
              <a:t>Perbandingan langsung (membandingakan persamaan dan perbedaannya secara langsung)</a:t>
            </a:r>
          </a:p>
          <a:p>
            <a:pPr marL="514350" indent="-514350">
              <a:buAutoNum type="alphaLcPeriod"/>
            </a:pPr>
            <a:r>
              <a:rPr lang="id-ID" dirty="0" smtClean="0"/>
              <a:t>Perbandingan Analogi (menyamakan hal yang kita bandingkan dengan hal lain).</a:t>
            </a:r>
          </a:p>
          <a:p>
            <a:pPr marL="514350" indent="-514350">
              <a:buAutoNum type="alphaLcPeriod"/>
            </a:pPr>
            <a:r>
              <a:rPr lang="id-ID" dirty="0" smtClean="0"/>
              <a:t>Perbandingan Kemungkinan (mengemukakan bahwa sesuatu mungkin bisa terjadi dengan melihat ssesuatu yang lain yang berkaitan dengan sesuatu).</a:t>
            </a:r>
          </a:p>
          <a:p>
            <a:pPr marL="514350" indent="-514350">
              <a:buNone/>
            </a:pPr>
            <a:r>
              <a:rPr lang="id-ID" dirty="0" smtClean="0"/>
              <a:t>Contoh: Bagaimana menghentikan kebiasaan merokok</a:t>
            </a:r>
          </a:p>
          <a:p>
            <a:pPr marL="514350" indent="-514350">
              <a:buNone/>
            </a:pPr>
            <a:endParaRPr lang="id-ID" dirty="0" smtClean="0"/>
          </a:p>
          <a:p>
            <a:pPr marL="514350" indent="-514350">
              <a:buNone/>
            </a:pPr>
            <a:endParaRPr lang="id-ID" dirty="0" smtClean="0"/>
          </a:p>
          <a:p>
            <a:pPr marL="514350" indent="-514350">
              <a:buNone/>
            </a:pP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accent6">
              <a:lumMod val="40000"/>
              <a:lumOff val="60000"/>
            </a:schemeClr>
          </a:solidFill>
        </p:spPr>
        <p:txBody>
          <a:bodyPr/>
          <a:lstStyle/>
          <a:p>
            <a:pPr>
              <a:buNone/>
            </a:pPr>
            <a:r>
              <a:rPr lang="id-ID" dirty="0" smtClean="0"/>
              <a:t>3. </a:t>
            </a:r>
            <a:r>
              <a:rPr lang="id-ID" b="1" dirty="0" smtClean="0"/>
              <a:t>Teknik Ilustrasi</a:t>
            </a:r>
          </a:p>
          <a:p>
            <a:pPr>
              <a:buNone/>
            </a:pPr>
            <a:r>
              <a:rPr lang="id-ID" dirty="0"/>
              <a:t>	</a:t>
            </a:r>
            <a:r>
              <a:rPr lang="id-ID" dirty="0" smtClean="0"/>
              <a:t>Berusaha menunjukkan contoh-contoh nyata, baik contoh-contoh untuk pengertian yang konkret  maupun contoh untuk menggambarkan yang abstrak. Contoh-contoh dalam ilistrasi untuk mengkonkretkan sesuatu.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a:solidFill>
            <a:schemeClr val="accent6">
              <a:lumMod val="40000"/>
              <a:lumOff val="60000"/>
            </a:schemeClr>
          </a:solidFill>
        </p:spPr>
        <p:txBody>
          <a:bodyPr>
            <a:normAutofit fontScale="92500" lnSpcReduction="20000"/>
          </a:bodyPr>
          <a:lstStyle/>
          <a:p>
            <a:pPr>
              <a:buNone/>
            </a:pPr>
            <a:r>
              <a:rPr lang="id-ID" b="1" dirty="0" smtClean="0"/>
              <a:t>4. Teknik Klasifikasi</a:t>
            </a:r>
          </a:p>
          <a:p>
            <a:pPr marL="514350" indent="-514350">
              <a:buNone/>
            </a:pPr>
            <a:r>
              <a:rPr lang="id-ID" dirty="0" smtClean="0"/>
              <a:t>	Klasifikasi suatu pokok masalah yang majemuk, dipecah atau diuraikan menjadi bagian-bagian dan kemudian di golong-golongkan secara logis dan jelas menurut dasar penggolongan yang berlaku sama bagi tiap bagian tersebut. </a:t>
            </a:r>
          </a:p>
          <a:p>
            <a:pPr marL="514350" indent="-514350">
              <a:buNone/>
            </a:pPr>
            <a:r>
              <a:rPr lang="id-ID" dirty="0" smtClean="0"/>
              <a:t>	Misalnya: Mengklasifikasikan Ayam (maka ada ayam bangkok, ayam jawa, atau ayam leghorn). </a:t>
            </a:r>
          </a:p>
          <a:p>
            <a:pPr marL="514350" indent="-514350">
              <a:buNone/>
            </a:pPr>
            <a:r>
              <a:rPr lang="id-ID" dirty="0" smtClean="0"/>
              <a:t>	Prinsip penggunaan teknik klasifikasi:</a:t>
            </a:r>
          </a:p>
          <a:p>
            <a:pPr marL="914400" lvl="1" indent="-514350">
              <a:buFont typeface="Wingdings" pitchFamily="2" charset="2"/>
              <a:buChar char="§"/>
            </a:pPr>
            <a:r>
              <a:rPr lang="id-ID" dirty="0" smtClean="0"/>
              <a:t>Harus terdapat ciri yang menonjol untuk dapat merangkum semua objek</a:t>
            </a:r>
          </a:p>
          <a:p>
            <a:pPr marL="914400" lvl="1" indent="-514350">
              <a:buFont typeface="Wingdings" pitchFamily="2" charset="2"/>
              <a:buChar char="§"/>
            </a:pPr>
            <a:r>
              <a:rPr lang="id-ID" dirty="0" smtClean="0"/>
              <a:t>Logis dan konsisten</a:t>
            </a:r>
          </a:p>
          <a:p>
            <a:pPr marL="914400" lvl="1" indent="-514350">
              <a:buFont typeface="Wingdings" pitchFamily="2" charset="2"/>
              <a:buChar char="§"/>
            </a:pPr>
            <a:r>
              <a:rPr lang="id-ID" dirty="0" smtClean="0"/>
              <a:t>Bersifat meyeluruh</a:t>
            </a:r>
          </a:p>
          <a:p>
            <a:pPr marL="914400" lvl="1" indent="-514350">
              <a:buFont typeface="Wingdings" pitchFamily="2" charset="2"/>
              <a:buChar char="§"/>
            </a:pPr>
            <a:r>
              <a:rPr lang="id-ID" dirty="0" smtClean="0"/>
              <a:t>Harus selektif</a:t>
            </a:r>
          </a:p>
          <a:p>
            <a:pPr marL="514350" indent="-514350">
              <a:buAutoNum type="arabicPeriod"/>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278</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RAGAM EKSPOSISI</vt:lpstr>
      <vt:lpstr>EKSPOSISI</vt:lpstr>
      <vt:lpstr>PENGERTIAN EKSPOSISI</vt:lpstr>
      <vt:lpstr>Slide 4</vt:lpstr>
      <vt:lpstr>LANGKAH-LANGKAH MENYUSUN KARANGAN EKSPOSISI</vt:lpstr>
      <vt:lpstr>TEKNIK PENGEMBANGAN EKSPOSISI</vt:lpstr>
      <vt:lpstr>Slide 7</vt:lpstr>
      <vt:lpstr>Slide 8</vt:lpstr>
      <vt:lpstr>Slide 9</vt:lpstr>
      <vt:lpstr>Slide 10</vt:lpstr>
      <vt:lpstr>Slide 11</vt:lpstr>
      <vt:lpstr>PERBEDAAN DAN PERSAMAAN EKSPOSISI DENGAN ARGUMENTASI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DESKRIPSI</dc:title>
  <dc:creator>Mr. Setyawan</dc:creator>
  <cp:lastModifiedBy>Mr. Setyawan</cp:lastModifiedBy>
  <cp:revision>51</cp:revision>
  <dcterms:created xsi:type="dcterms:W3CDTF">2011-10-04T00:07:18Z</dcterms:created>
  <dcterms:modified xsi:type="dcterms:W3CDTF">2011-10-24T01:02:13Z</dcterms:modified>
</cp:coreProperties>
</file>