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7"/>
  </p:notesMasterIdLst>
  <p:sldIdLst>
    <p:sldId id="256" r:id="rId5"/>
    <p:sldId id="257" r:id="rId6"/>
    <p:sldId id="268" r:id="rId7"/>
    <p:sldId id="261" r:id="rId8"/>
    <p:sldId id="259" r:id="rId9"/>
    <p:sldId id="260" r:id="rId10"/>
    <p:sldId id="262" r:id="rId11"/>
    <p:sldId id="263" r:id="rId12"/>
    <p:sldId id="264" r:id="rId13"/>
    <p:sldId id="265" r:id="rId14"/>
    <p:sldId id="267" r:id="rId15"/>
    <p:sldId id="277" r:id="rId16"/>
    <p:sldId id="269" r:id="rId17"/>
    <p:sldId id="270" r:id="rId18"/>
    <p:sldId id="271" r:id="rId19"/>
    <p:sldId id="272" r:id="rId20"/>
    <p:sldId id="273" r:id="rId21"/>
    <p:sldId id="275" r:id="rId22"/>
    <p:sldId id="274" r:id="rId23"/>
    <p:sldId id="276" r:id="rId24"/>
    <p:sldId id="278" r:id="rId25"/>
    <p:sldId id="279" r:id="rId26"/>
    <p:sldId id="283" r:id="rId27"/>
    <p:sldId id="300" r:id="rId28"/>
    <p:sldId id="301" r:id="rId29"/>
    <p:sldId id="285" r:id="rId30"/>
    <p:sldId id="280" r:id="rId31"/>
    <p:sldId id="281" r:id="rId32"/>
    <p:sldId id="282" r:id="rId33"/>
    <p:sldId id="284" r:id="rId34"/>
    <p:sldId id="288" r:id="rId35"/>
    <p:sldId id="297" r:id="rId36"/>
    <p:sldId id="295" r:id="rId37"/>
    <p:sldId id="289" r:id="rId38"/>
    <p:sldId id="290" r:id="rId39"/>
    <p:sldId id="299" r:id="rId40"/>
    <p:sldId id="291" r:id="rId41"/>
    <p:sldId id="292" r:id="rId42"/>
    <p:sldId id="294" r:id="rId43"/>
    <p:sldId id="287" r:id="rId44"/>
    <p:sldId id="293" r:id="rId45"/>
    <p:sldId id="302"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60"/>
  </p:normalViewPr>
  <p:slideViewPr>
    <p:cSldViewPr>
      <p:cViewPr varScale="1">
        <p:scale>
          <a:sx n="74" d="100"/>
          <a:sy n="74" d="100"/>
        </p:scale>
        <p:origin x="-4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A93F8-7CB1-42C7-9C20-F85A31C1CF37}" type="datetimeFigureOut">
              <a:rPr lang="id-ID" smtClean="0"/>
              <a:pPr/>
              <a:t>13/12/2011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5DEFC-529B-41E3-A745-8075767105B3}"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AD9CE9D-C5D6-424B-ABE7-F1C4E2A006A5}"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DAE81F2-77B1-4F5E-B839-2EE285E560D3}"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45B9CC-516F-4E41-8BC3-1A2E653C0812}"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087859-2985-4959-9970-B6F2F9F6F33F}" type="datetime1">
              <a:rPr lang="id-ID" smtClean="0"/>
              <a:pPr/>
              <a:t>13/12/2011</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8A7C9B-EC0F-433A-9BE9-BEF71E552AB7}" type="slidenum">
              <a:rPr lang="id-ID" smtClean="0"/>
              <a:pPr/>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F3F184-7AB2-4011-8219-FEC9082A61AD}"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508A7C9B-EC0F-433A-9BE9-BEF71E552AB7}" type="slidenum">
              <a:rPr lang="id-ID" smtClean="0"/>
              <a:pPr/>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A820C866-41F5-46F7-BB09-D7D9DBFB7FAA}" type="datetime1">
              <a:rPr lang="id-ID" smtClean="0"/>
              <a:pPr/>
              <a:t>13/12/2011</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08A7C9B-EC0F-433A-9BE9-BEF71E552AB7}" type="slidenum">
              <a:rPr lang="id-ID" smtClean="0"/>
              <a:pPr/>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7F7D483-7717-4655-AC26-0CC6436BADF8}" type="datetime1">
              <a:rPr lang="id-ID" smtClean="0"/>
              <a:pPr/>
              <a:t>13/12/2011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8A7C9B-EC0F-433A-9BE9-BEF71E552AB7}" type="slidenum">
              <a:rPr lang="id-ID" smtClean="0"/>
              <a:pPr/>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383233B-FB86-463C-9005-657C4FE9B458}" type="datetime1">
              <a:rPr lang="id-ID" smtClean="0"/>
              <a:pPr/>
              <a:t>13/12/2011</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08A7C9B-EC0F-433A-9BE9-BEF71E552AB7}" type="slidenum">
              <a:rPr lang="id-ID" smtClean="0"/>
              <a:pPr/>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C3653A-36D8-428D-9475-F5310604A7EE}" type="datetime1">
              <a:rPr lang="id-ID" smtClean="0"/>
              <a:pPr/>
              <a:t>13/12/2011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508A7C9B-EC0F-433A-9BE9-BEF71E552AB7}"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612C63C-2A0B-4E90-A1DF-3AE81A70AF14}" type="datetime1">
              <a:rPr lang="id-ID" smtClean="0"/>
              <a:pPr/>
              <a:t>13/12/2011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08A7C9B-EC0F-433A-9BE9-BEF71E552AB7}"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08A7C9B-EC0F-433A-9BE9-BEF71E552AB7}" type="slidenum">
              <a:rPr lang="id-ID" smtClean="0"/>
              <a:pPr/>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476511A-BA39-4798-882B-8CFAF0DE5E59}" type="datetime1">
              <a:rPr lang="id-ID" smtClean="0"/>
              <a:pPr/>
              <a:t>13/12/2011</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5B552C6-EE9D-47D0-99A8-2F06EDEEC22E}"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08A7C9B-EC0F-433A-9BE9-BEF71E552AB7}" type="slidenum">
              <a:rPr lang="id-ID" smtClean="0"/>
              <a:pPr/>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770745-061F-46A2-AD3C-30DA514451DD}" type="datetime1">
              <a:rPr lang="id-ID" smtClean="0"/>
              <a:pPr/>
              <a:t>13/12/2011</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76F442-FB7E-4CCE-828B-8AA5FBF59A19}"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08A7C9B-EC0F-433A-9BE9-BEF71E552AB7}" type="slidenum">
              <a:rPr lang="id-ID" smtClean="0"/>
              <a:pPr/>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877DA6-ED73-4A94-8A67-712F5C67C372}"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0801048-ED52-4F4A-A715-786662B64F96}" type="datetime1">
              <a:rPr lang="id-ID" smtClean="0"/>
              <a:pPr/>
              <a:t>13/12/2011</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08A7C9B-EC0F-433A-9BE9-BEF71E552AB7}"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79576C-2833-4EC1-9DD2-DCB86FF60922}"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B05C8AD-5C3D-43E6-A6D7-2F49F17CE047}"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2E7CF0-79EE-40A0-877D-D659401B99AE}" type="datetime1">
              <a:rPr lang="id-ID" smtClean="0"/>
              <a:pPr/>
              <a:t>13/12/2011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508A7C9B-EC0F-433A-9BE9-BEF71E552AB7}"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245AB3-771C-48BC-BAFC-94F08457F741}" type="datetime1">
              <a:rPr lang="id-ID" smtClean="0"/>
              <a:pPr/>
              <a:t>13/12/2011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8989336-972E-49A3-8133-654C7CE2F6EA}" type="datetime1">
              <a:rPr lang="id-ID" smtClean="0"/>
              <a:pPr/>
              <a:t>13/12/2011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508A7C9B-EC0F-433A-9BE9-BEF71E552AB7}"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E61C77-6C4E-42FC-8A8D-01189F39CE1C}" type="datetime1">
              <a:rPr lang="id-ID" smtClean="0"/>
              <a:pPr/>
              <a:t>13/12/2011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C380F-4DF6-40A2-8E5D-1070A74E3358}" type="datetime1">
              <a:rPr lang="id-ID" smtClean="0"/>
              <a:pPr/>
              <a:t>13/12/2011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670A46-D938-446D-94CB-F5F32538CF8E}" type="datetime1">
              <a:rPr lang="id-ID" smtClean="0"/>
              <a:pPr/>
              <a:t>13/12/2011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2D1BB2-9B96-4E70-BF74-5430EA3D0B9C}" type="datetime1">
              <a:rPr lang="id-ID" smtClean="0"/>
              <a:pPr/>
              <a:t>13/12/2011</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08A7C9B-EC0F-433A-9BE9-BEF71E552AB7}"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98F7D9-387D-45F5-A8E7-503CAD8F1184}"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C143E9-DAFC-42E5-AD80-6A50DE7BB77B}"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2F5DE82-4B94-4AB6-A26E-24B74B7947C5}" type="datetime1">
              <a:rPr lang="id-ID" smtClean="0"/>
              <a:pPr/>
              <a:t>13/12/2011</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08A7C9B-EC0F-433A-9BE9-BEF71E552AB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EE9FB-679D-4C3F-89D6-637922D1FAD4}"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F6005E0-5764-4528-9EB8-E3BD706B3434}" type="datetime1">
              <a:rPr lang="id-ID" smtClean="0"/>
              <a:pPr/>
              <a:t>13/12/2011</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08A7C9B-EC0F-433A-9BE9-BEF71E552AB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AD2096-CC3E-44CD-A2D8-9EC4B9E12B54}" type="datetime1">
              <a:rPr lang="id-ID" smtClean="0"/>
              <a:pPr/>
              <a:t>13/12/2011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E65E8C-6EB4-4FA3-A843-90594C6FB757}" type="datetime1">
              <a:rPr lang="id-ID" smtClean="0"/>
              <a:pPr/>
              <a:t>13/12/2011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D85372B-27D4-4C37-B113-A04C3667C25C}" type="datetime1">
              <a:rPr lang="id-ID" smtClean="0"/>
              <a:pPr/>
              <a:t>13/12/2011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EEFF281-51FF-479F-9393-2BCDEEA9984B}" type="datetime1">
              <a:rPr lang="id-ID" smtClean="0"/>
              <a:pPr/>
              <a:t>13/12/2011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E82178B-76A2-4A8A-A7FB-4B3C7FD40CBE}" type="datetime1">
              <a:rPr lang="id-ID" smtClean="0"/>
              <a:pPr/>
              <a:t>13/12/2011</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DADE5-CC93-4A83-9BFA-A529CF923659}" type="datetime1">
              <a:rPr lang="id-ID" smtClean="0"/>
              <a:pPr/>
              <a:t>13/12/2011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894A06E-D159-42FA-8B6B-A9C1E50B0E18}" type="datetime1">
              <a:rPr lang="id-ID" smtClean="0"/>
              <a:pPr/>
              <a:t>13/12/2011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508A7C9B-EC0F-433A-9BE9-BEF71E552AB7}" type="slidenum">
              <a:rPr lang="id-ID" smtClean="0"/>
              <a:pPr/>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C4A9EC-ED6C-463E-999B-FDAE6F79DABB}" type="datetime1">
              <a:rPr lang="id-ID" smtClean="0"/>
              <a:pPr/>
              <a:t>13/12/2011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508A7C9B-EC0F-433A-9BE9-BEF71E552AB7}"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D316DCD-DDAC-4B4D-A4D0-AA445812E625}" type="datetime1">
              <a:rPr lang="id-ID" smtClean="0"/>
              <a:pPr/>
              <a:t>13/12/2011</a:t>
            </a:fld>
            <a:endParaRPr lang="id-ID"/>
          </a:p>
        </p:txBody>
      </p:sp>
      <p:sp>
        <p:nvSpPr>
          <p:cNvPr id="5" name="Footer Placeholder 4"/>
          <p:cNvSpPr>
            <a:spLocks noGrp="1"/>
          </p:cNvSpPr>
          <p:nvPr>
            <p:ph type="ftr" sz="quarter" idx="11"/>
          </p:nvPr>
        </p:nvSpPr>
        <p:spPr>
          <a:xfrm>
            <a:off x="457200" y="6556248"/>
            <a:ext cx="3657600" cy="228600"/>
          </a:xfrm>
        </p:spPr>
        <p:txBody>
          <a:bodyPr/>
          <a:lstStyle>
            <a:extLst/>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08A7C9B-EC0F-433A-9BE9-BEF71E552AB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BC88DFD-401C-4F92-920E-0898DF52A7D2}" type="datetime1">
              <a:rPr lang="id-ID" smtClean="0"/>
              <a:pPr/>
              <a:t>13/12/2011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AFF8A8-5F97-438D-9338-DE949FAF4657}" type="datetime1">
              <a:rPr lang="id-ID" smtClean="0"/>
              <a:pPr/>
              <a:t>13/12/2011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65A55-2787-4711-9B15-8FA9A7EBBF02}" type="datetime1">
              <a:rPr lang="id-ID" smtClean="0"/>
              <a:pPr/>
              <a:t>13/12/2011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10C05-A45B-49D8-A5AA-425DEFADF8E4}" type="datetime1">
              <a:rPr lang="id-ID" smtClean="0"/>
              <a:pPr/>
              <a:t>13/12/2011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FD020-1DAD-4747-B3F7-A6F9FB88D871}" type="datetime1">
              <a:rPr lang="id-ID" smtClean="0"/>
              <a:pPr/>
              <a:t>13/12/2011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8A7C9B-EC0F-433A-9BE9-BEF71E552AB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7B9AD-F3B1-4577-AB55-7C86C5F832D9}" type="datetime1">
              <a:rPr lang="id-ID" smtClean="0"/>
              <a:pPr/>
              <a:t>13/12/2011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A7C9B-EC0F-433A-9BE9-BEF71E552AB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653F51-EC80-46DE-97BC-6084D5131EFC}" type="datetime1">
              <a:rPr lang="id-ID" smtClean="0"/>
              <a:pPr/>
              <a:t>13/12/2011</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08A7C9B-EC0F-433A-9BE9-BEF71E552AB7}" type="slidenum">
              <a:rPr lang="id-ID" smtClean="0"/>
              <a:pPr/>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C66140C-1F3E-4A40-A84C-D6F2AF311673}" type="datetime1">
              <a:rPr lang="id-ID" smtClean="0"/>
              <a:pPr/>
              <a:t>13/12/2011</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08A7C9B-EC0F-433A-9BE9-BEF71E552AB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2EDB3D7-3AEE-4A64-AB3A-B7222A55159D}" type="datetime1">
              <a:rPr lang="id-ID" smtClean="0"/>
              <a:pPr/>
              <a:t>13/12/2011</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08A7C9B-EC0F-433A-9BE9-BEF71E552AB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LAIN-LAIN/seni%20rupa%20indonesia.pdf"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071678"/>
            <a:ext cx="7772400" cy="1470025"/>
          </a:xfrm>
        </p:spPr>
        <p:txBody>
          <a:bodyPr/>
          <a:lstStyle/>
          <a:p>
            <a:r>
              <a:rPr lang="id-ID" sz="4000" dirty="0" smtClean="0">
                <a:solidFill>
                  <a:srgbClr val="C00000"/>
                </a:solidFill>
              </a:rPr>
              <a:t>Budaya Indonesia Kontemporer</a:t>
            </a:r>
            <a:endParaRPr lang="id-ID" dirty="0">
              <a:solidFill>
                <a:srgbClr val="C00000"/>
              </a:solidFill>
            </a:endParaRPr>
          </a:p>
        </p:txBody>
      </p:sp>
      <p:sp>
        <p:nvSpPr>
          <p:cNvPr id="4" name="Subtitle 3"/>
          <p:cNvSpPr>
            <a:spLocks noGrp="1"/>
          </p:cNvSpPr>
          <p:nvPr>
            <p:ph type="subTitle" idx="1"/>
          </p:nvPr>
        </p:nvSpPr>
        <p:spPr/>
        <p:txBody>
          <a:bodyPr/>
          <a:lstStyle/>
          <a:p>
            <a:endParaRPr lang="id-ID"/>
          </a:p>
        </p:txBody>
      </p:sp>
      <p:sp>
        <p:nvSpPr>
          <p:cNvPr id="5" name="Slide Number Placeholder 4"/>
          <p:cNvSpPr>
            <a:spLocks noGrp="1"/>
          </p:cNvSpPr>
          <p:nvPr>
            <p:ph type="sldNum" sz="quarter" idx="12"/>
          </p:nvPr>
        </p:nvSpPr>
        <p:spPr/>
        <p:txBody>
          <a:bodyPr/>
          <a:lstStyle/>
          <a:p>
            <a:fld id="{508A7C9B-EC0F-433A-9BE9-BEF71E552AB7}" type="slidenum">
              <a:rPr lang="id-ID" smtClean="0"/>
              <a:pPr/>
              <a:t>1</a:t>
            </a:fld>
            <a:endParaRPr lang="id-ID"/>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596" y="1000125"/>
            <a:ext cx="7015192" cy="5126038"/>
          </a:xfrm>
        </p:spPr>
        <p:txBody>
          <a:bodyPr>
            <a:normAutofit/>
          </a:bodyPr>
          <a:lstStyle/>
          <a:p>
            <a:pPr marL="0" indent="0" algn="r">
              <a:buNone/>
            </a:pPr>
            <a:r>
              <a:rPr lang="id-ID" sz="3200" dirty="0" smtClean="0">
                <a:latin typeface="Calibri" pitchFamily="34" charset="0"/>
                <a:cs typeface="Calibri" pitchFamily="34" charset="0"/>
              </a:rPr>
              <a:t>Nh</a:t>
            </a:r>
            <a:r>
              <a:rPr lang="id-ID" sz="3200" dirty="0">
                <a:latin typeface="Calibri" pitchFamily="34" charset="0"/>
                <a:cs typeface="Calibri" pitchFamily="34" charset="0"/>
              </a:rPr>
              <a:t>. Dini (Nurhayati Dini) adalah sastrawan wanita Indonesia lain </a:t>
            </a:r>
            <a:r>
              <a:rPr lang="id-ID" sz="3200" dirty="0" smtClean="0">
                <a:latin typeface="Calibri" pitchFamily="34" charset="0"/>
                <a:cs typeface="Calibri" pitchFamily="34" charset="0"/>
              </a:rPr>
              <a:t>dengan karyanya: Pada </a:t>
            </a:r>
            <a:r>
              <a:rPr lang="id-ID" sz="3200" dirty="0">
                <a:latin typeface="Calibri" pitchFamily="34" charset="0"/>
                <a:cs typeface="Calibri" pitchFamily="34" charset="0"/>
              </a:rPr>
              <a:t>Sebuah Kapal, Namaku Hiroko, La Barka, Pertemuan Dua Hati, dan Hati Yang Damai</a:t>
            </a:r>
            <a:r>
              <a:rPr lang="id-ID" sz="3200" dirty="0" smtClean="0">
                <a:latin typeface="Calibri" pitchFamily="34" charset="0"/>
                <a:cs typeface="Calibri" pitchFamily="34" charset="0"/>
              </a:rPr>
              <a:t>.</a:t>
            </a:r>
          </a:p>
          <a:p>
            <a:pPr marL="0" indent="0" algn="r">
              <a:buNone/>
            </a:pPr>
            <a:r>
              <a:rPr lang="id-ID" sz="3200" dirty="0" smtClean="0">
                <a:latin typeface="Calibri" pitchFamily="34" charset="0"/>
                <a:cs typeface="Calibri" pitchFamily="34" charset="0"/>
              </a:rPr>
              <a:t>Mira W dan Marga T adalah dua sastrawan wanita Indonesia yang menonjol dengan fiksi romantis yang menjadi ciri-ciri novel mereka.</a:t>
            </a:r>
          </a:p>
          <a:p>
            <a:pPr>
              <a:buNone/>
            </a:pPr>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10</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0390"/>
            <a:ext cx="8229600" cy="796908"/>
          </a:xfrm>
        </p:spPr>
        <p:txBody>
          <a:bodyPr/>
          <a:lstStyle/>
          <a:p>
            <a:r>
              <a:rPr lang="id-ID" dirty="0" smtClean="0">
                <a:solidFill>
                  <a:schemeClr val="bg1"/>
                </a:solidFill>
              </a:rPr>
              <a:t>Angkatan 2000</a:t>
            </a:r>
            <a:endParaRPr lang="id-ID" dirty="0">
              <a:solidFill>
                <a:schemeClr val="bg1"/>
              </a:solidFill>
            </a:endParaRPr>
          </a:p>
        </p:txBody>
      </p:sp>
      <p:sp>
        <p:nvSpPr>
          <p:cNvPr id="3" name="Content Placeholder 2"/>
          <p:cNvSpPr>
            <a:spLocks noGrp="1"/>
          </p:cNvSpPr>
          <p:nvPr>
            <p:ph idx="1"/>
          </p:nvPr>
        </p:nvSpPr>
        <p:spPr>
          <a:xfrm>
            <a:off x="714348" y="1500174"/>
            <a:ext cx="7929618" cy="4786346"/>
          </a:xfrm>
        </p:spPr>
        <p:txBody>
          <a:bodyPr>
            <a:noAutofit/>
          </a:bodyPr>
          <a:lstStyle/>
          <a:p>
            <a:pPr algn="just"/>
            <a:r>
              <a:rPr lang="id-ID" dirty="0">
                <a:solidFill>
                  <a:schemeClr val="bg1"/>
                </a:solidFill>
              </a:rPr>
              <a:t>Korrie Layun </a:t>
            </a:r>
            <a:r>
              <a:rPr lang="id-ID" dirty="0" smtClean="0">
                <a:solidFill>
                  <a:schemeClr val="bg1"/>
                </a:solidFill>
              </a:rPr>
              <a:t>Rampan (2002). Sastrawan Angkatan </a:t>
            </a:r>
            <a:r>
              <a:rPr lang="sv-SE" dirty="0" smtClean="0">
                <a:solidFill>
                  <a:schemeClr val="bg1"/>
                </a:solidFill>
              </a:rPr>
              <a:t>2000</a:t>
            </a:r>
            <a:r>
              <a:rPr lang="id-ID" dirty="0" smtClean="0">
                <a:solidFill>
                  <a:schemeClr val="bg1"/>
                </a:solidFill>
              </a:rPr>
              <a:t>. Jakarta: Gramedia.</a:t>
            </a:r>
            <a:endParaRPr lang="sv-SE" dirty="0">
              <a:solidFill>
                <a:schemeClr val="bg1"/>
              </a:solidFill>
            </a:endParaRPr>
          </a:p>
          <a:p>
            <a:pPr algn="just"/>
            <a:r>
              <a:rPr lang="id-ID" dirty="0" smtClean="0">
                <a:solidFill>
                  <a:schemeClr val="bg1"/>
                </a:solidFill>
              </a:rPr>
              <a:t>Sastrawan: Afrizal </a:t>
            </a:r>
            <a:r>
              <a:rPr lang="id-ID" dirty="0">
                <a:solidFill>
                  <a:schemeClr val="bg1"/>
                </a:solidFill>
              </a:rPr>
              <a:t>Malna, Ahmadun Yosi </a:t>
            </a:r>
            <a:r>
              <a:rPr lang="id-ID" dirty="0" smtClean="0">
                <a:solidFill>
                  <a:schemeClr val="bg1"/>
                </a:solidFill>
              </a:rPr>
              <a:t>Her-fanda, Seno Gumira Ajidarma</a:t>
            </a:r>
            <a:r>
              <a:rPr lang="id-ID" dirty="0">
                <a:solidFill>
                  <a:schemeClr val="bg1"/>
                </a:solidFill>
              </a:rPr>
              <a:t>, </a:t>
            </a:r>
            <a:r>
              <a:rPr lang="id-ID" dirty="0" smtClean="0">
                <a:solidFill>
                  <a:schemeClr val="bg1"/>
                </a:solidFill>
              </a:rPr>
              <a:t>Ayu </a:t>
            </a:r>
            <a:r>
              <a:rPr lang="id-ID" dirty="0">
                <a:solidFill>
                  <a:schemeClr val="bg1"/>
                </a:solidFill>
              </a:rPr>
              <a:t>Utami dan Dorothea Rosa Herliany</a:t>
            </a:r>
            <a:r>
              <a:rPr lang="id-ID" dirty="0" smtClean="0">
                <a:solidFill>
                  <a:schemeClr val="bg1"/>
                </a:solidFill>
              </a:rPr>
              <a:t>. </a:t>
            </a:r>
          </a:p>
          <a:p>
            <a:pPr algn="just"/>
            <a:r>
              <a:rPr lang="id-ID" dirty="0" smtClean="0">
                <a:solidFill>
                  <a:schemeClr val="bg1"/>
                </a:solidFill>
              </a:rPr>
              <a:t>Tahun 2000 juga memunculkan sastrawan Dewi Lestari, Habiburrahman El Shirazy, dan Andrea Hirata.</a:t>
            </a:r>
            <a:endParaRPr lang="id-ID"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11</a:t>
            </a:fld>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pc="300" dirty="0" smtClean="0">
                <a:effectLst>
                  <a:outerShdw blurRad="38100" dist="38100" dir="2700000" algn="tl">
                    <a:srgbClr val="000000">
                      <a:alpha val="43137"/>
                    </a:srgbClr>
                  </a:outerShdw>
                </a:effectLst>
              </a:rPr>
              <a:t>Karakteristik</a:t>
            </a:r>
            <a:endParaRPr lang="id-ID" spc="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7298"/>
            <a:ext cx="8229600" cy="4525963"/>
          </a:xfrm>
        </p:spPr>
        <p:txBody>
          <a:bodyPr>
            <a:noAutofit/>
          </a:bodyPr>
          <a:lstStyle/>
          <a:p>
            <a:pPr marL="514350" indent="-514350">
              <a:buFont typeface="+mj-lt"/>
              <a:buAutoNum type="arabicParenR"/>
            </a:pPr>
            <a:r>
              <a:rPr lang="id-ID" dirty="0" smtClean="0">
                <a:latin typeface="Agency FB" pitchFamily="34" charset="0"/>
              </a:rPr>
              <a:t>Bercorak surealisme (mementingkan aspek bawah sadar dan nonrasional dalam pencitraan)</a:t>
            </a:r>
          </a:p>
          <a:p>
            <a:pPr marL="514350" indent="-514350">
              <a:buFont typeface="+mj-lt"/>
              <a:buAutoNum type="arabicParenR"/>
            </a:pPr>
            <a:r>
              <a:rPr lang="id-ID" dirty="0" smtClean="0">
                <a:latin typeface="Agency FB" pitchFamily="34" charset="0"/>
              </a:rPr>
              <a:t>Bersikap nihil (hampa)</a:t>
            </a:r>
          </a:p>
          <a:p>
            <a:pPr marL="514350" indent="-514350">
              <a:buFont typeface="+mj-lt"/>
              <a:buAutoNum type="arabicParenR"/>
            </a:pPr>
            <a:r>
              <a:rPr lang="id-ID" dirty="0" smtClean="0">
                <a:latin typeface="Agency FB" pitchFamily="34" charset="0"/>
              </a:rPr>
              <a:t>Memunculkan masalah gender ada pula yang bercorak vulgar</a:t>
            </a:r>
          </a:p>
          <a:p>
            <a:pPr marL="514350" indent="-514350">
              <a:buFont typeface="+mj-lt"/>
              <a:buAutoNum type="arabicParenR"/>
            </a:pPr>
            <a:r>
              <a:rPr lang="id-ID" dirty="0" smtClean="0">
                <a:latin typeface="Agency FB" pitchFamily="34" charset="0"/>
              </a:rPr>
              <a:t>Muncul tema-tema sastra science dan futuristik</a:t>
            </a:r>
          </a:p>
          <a:p>
            <a:pPr marL="514350" indent="-514350">
              <a:buFont typeface="+mj-lt"/>
              <a:buAutoNum type="arabicParenR"/>
            </a:pPr>
            <a:r>
              <a:rPr lang="id-ID" dirty="0" smtClean="0">
                <a:latin typeface="Agency FB" pitchFamily="34" charset="0"/>
              </a:rPr>
              <a:t>Muncul juga karya-karya sastra bertema religius</a:t>
            </a:r>
            <a:endParaRPr lang="id-ID" dirty="0">
              <a:latin typeface="Agency FB" pitchFamily="34" charset="0"/>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2928934"/>
            <a:ext cx="8229600" cy="1785950"/>
          </a:xfrm>
        </p:spPr>
        <p:txBody>
          <a:bodyPr>
            <a:normAutofit/>
          </a:bodyPr>
          <a:lstStyle/>
          <a:p>
            <a:r>
              <a:rPr lang="id-ID" sz="5400" spc="300" dirty="0" smtClean="0">
                <a:solidFill>
                  <a:schemeClr val="bg1"/>
                </a:solidFill>
                <a:effectLst>
                  <a:outerShdw blurRad="38100" dist="38100" dir="2700000" algn="tl">
                    <a:srgbClr val="000000">
                      <a:alpha val="43137"/>
                    </a:srgbClr>
                  </a:outerShdw>
                </a:effectLst>
              </a:rPr>
              <a:t>Seni Arsitektur</a:t>
            </a:r>
            <a:endParaRPr lang="id-ID" sz="5400" spc="300"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508A7C9B-EC0F-433A-9BE9-BEF71E552AB7}" type="slidenum">
              <a:rPr lang="id-ID" smtClean="0"/>
              <a:pPr/>
              <a:t>13</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2976" y="1928801"/>
            <a:ext cx="7358114" cy="3857653"/>
          </a:xfrm>
        </p:spPr>
        <p:txBody>
          <a:bodyPr>
            <a:normAutofit/>
          </a:bodyPr>
          <a:lstStyle/>
          <a:p>
            <a:pPr marL="0" indent="0" algn="r">
              <a:buNone/>
            </a:pPr>
            <a:r>
              <a:rPr lang="id-ID" dirty="0">
                <a:solidFill>
                  <a:srgbClr val="FFC000"/>
                </a:solidFill>
              </a:rPr>
              <a:t>Arsitektur modern memiliki ornamen yang minim dan fungsional. Pada arsitektur modern fungsi lebih diutamakan dalam menentukan bentuk, ukuran dan bahan. Di Indonesia rumah-rumah dengan gaya arsitektur modern mulai banyak diterapkan pada awal tahun 70-an.</a:t>
            </a:r>
          </a:p>
          <a:p>
            <a:pPr>
              <a:buNone/>
            </a:pPr>
            <a:endParaRPr lang="id-ID" sz="3600" dirty="0"/>
          </a:p>
        </p:txBody>
      </p:sp>
      <p:sp>
        <p:nvSpPr>
          <p:cNvPr id="3" name="Slide Number Placeholder 2"/>
          <p:cNvSpPr>
            <a:spLocks noGrp="1"/>
          </p:cNvSpPr>
          <p:nvPr>
            <p:ph type="sldNum" sz="quarter" idx="12"/>
          </p:nvPr>
        </p:nvSpPr>
        <p:spPr/>
        <p:txBody>
          <a:bodyPr/>
          <a:lstStyle/>
          <a:p>
            <a:fld id="{508A7C9B-EC0F-433A-9BE9-BEF71E552AB7}" type="slidenum">
              <a:rPr lang="id-ID" smtClean="0"/>
              <a:pPr/>
              <a:t>14</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857256"/>
          </a:xfrm>
        </p:spPr>
        <p:txBody>
          <a:bodyPr/>
          <a:lstStyle/>
          <a:p>
            <a:r>
              <a:rPr lang="id-ID" dirty="0" smtClean="0"/>
              <a:t>Desain</a:t>
            </a:r>
            <a:endParaRPr lang="id-ID" dirty="0"/>
          </a:p>
        </p:txBody>
      </p:sp>
      <p:sp>
        <p:nvSpPr>
          <p:cNvPr id="3" name="Content Placeholder 2"/>
          <p:cNvSpPr>
            <a:spLocks noGrp="1"/>
          </p:cNvSpPr>
          <p:nvPr>
            <p:ph idx="1"/>
          </p:nvPr>
        </p:nvSpPr>
        <p:spPr>
          <a:xfrm>
            <a:off x="457200" y="1285860"/>
            <a:ext cx="8229600" cy="4840303"/>
          </a:xfrm>
        </p:spPr>
        <p:txBody>
          <a:bodyPr>
            <a:noAutofit/>
          </a:bodyPr>
          <a:lstStyle/>
          <a:p>
            <a:r>
              <a:rPr lang="id-ID" sz="2800" dirty="0"/>
              <a:t>Eksterior rumah dengan gaya arsitektur modern didominasi dengan jendela yang berukuran lebar dan atau tinggi, lis plang beton memanjang dan kanopi yang menjorok ke </a:t>
            </a:r>
            <a:r>
              <a:rPr lang="id-ID" sz="2800" dirty="0" smtClean="0"/>
              <a:t>depan. Bentuk </a:t>
            </a:r>
            <a:r>
              <a:rPr lang="id-ID" sz="2800" dirty="0"/>
              <a:t>masa rumah modern di dekorasi dengan ornamen garis vertikal, horizontal, dan diagonal yang sederhana pada dinding eksterior yang luas</a:t>
            </a:r>
          </a:p>
          <a:p>
            <a:r>
              <a:rPr lang="id-ID" sz="2800" dirty="0"/>
              <a:t>Interior rumah modern ditata dengan ornamen yang sederhana, langit-langit bertingkat dan void di ruang-ruang publik yang memberikan kesan luas</a:t>
            </a:r>
            <a:r>
              <a:rPr lang="id-ID" sz="2800" dirty="0" smtClean="0"/>
              <a:t>.</a:t>
            </a:r>
            <a:endParaRPr lang="id-ID" sz="2800"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15</a:t>
            </a:fld>
            <a:endParaRPr lang="id-ID"/>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Bahan</a:t>
            </a:r>
            <a:endParaRPr lang="id-ID" dirty="0"/>
          </a:p>
        </p:txBody>
      </p:sp>
      <p:sp>
        <p:nvSpPr>
          <p:cNvPr id="3" name="Content Placeholder 2"/>
          <p:cNvSpPr>
            <a:spLocks noGrp="1"/>
          </p:cNvSpPr>
          <p:nvPr>
            <p:ph idx="1"/>
          </p:nvPr>
        </p:nvSpPr>
        <p:spPr>
          <a:xfrm>
            <a:off x="457200" y="1600200"/>
            <a:ext cx="8229600" cy="4686320"/>
          </a:xfrm>
        </p:spPr>
        <p:txBody>
          <a:bodyPr>
            <a:normAutofit/>
          </a:bodyPr>
          <a:lstStyle/>
          <a:p>
            <a:r>
              <a:rPr lang="id-ID" dirty="0" smtClean="0"/>
              <a:t>Bahan </a:t>
            </a:r>
            <a:r>
              <a:rPr lang="id-ID" dirty="0"/>
              <a:t>bangunan berupa stainless steel finishing polished, aluminum anodized</a:t>
            </a:r>
            <a:r>
              <a:rPr lang="id-ID" dirty="0" smtClean="0"/>
              <a:t>, glossy </a:t>
            </a:r>
            <a:r>
              <a:rPr lang="id-ID" dirty="0"/>
              <a:t>tile, kaca berwarna / tinted </a:t>
            </a:r>
            <a:r>
              <a:rPr lang="id-ID" dirty="0" smtClean="0"/>
              <a:t>glass. </a:t>
            </a:r>
          </a:p>
          <a:p>
            <a:r>
              <a:rPr lang="id-ID" dirty="0" smtClean="0"/>
              <a:t>Disaat </a:t>
            </a:r>
            <a:r>
              <a:rPr lang="id-ID" dirty="0"/>
              <a:t>sekarang ini banyak bahan bangunan dengan teknologi modern yang menjadi komponen penting seperti galvanized metal, </a:t>
            </a:r>
            <a:r>
              <a:rPr lang="id-ID" dirty="0" smtClean="0"/>
              <a:t>granitile, GRC, </a:t>
            </a:r>
            <a:r>
              <a:rPr lang="id-ID" dirty="0"/>
              <a:t>perforated metal dll.</a:t>
            </a:r>
          </a:p>
          <a:p>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16</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AIN-LAIN\arsitektur modern.jpg"/>
          <p:cNvPicPr>
            <a:picLocks noChangeAspect="1" noChangeArrowheads="1"/>
          </p:cNvPicPr>
          <p:nvPr/>
        </p:nvPicPr>
        <p:blipFill>
          <a:blip r:embed="rId2"/>
          <a:srcRect/>
          <a:stretch>
            <a:fillRect/>
          </a:stretch>
        </p:blipFill>
        <p:spPr bwMode="auto">
          <a:xfrm>
            <a:off x="1000100" y="928670"/>
            <a:ext cx="7189260" cy="4744912"/>
          </a:xfrm>
          <a:prstGeom prst="rect">
            <a:avLst/>
          </a:prstGeom>
          <a:noFill/>
        </p:spPr>
      </p:pic>
      <p:sp>
        <p:nvSpPr>
          <p:cNvPr id="3" name="Slide Number Placeholder 2"/>
          <p:cNvSpPr>
            <a:spLocks noGrp="1"/>
          </p:cNvSpPr>
          <p:nvPr>
            <p:ph type="sldNum" sz="quarter" idx="12"/>
          </p:nvPr>
        </p:nvSpPr>
        <p:spPr/>
        <p:txBody>
          <a:bodyPr/>
          <a:lstStyle/>
          <a:p>
            <a:fld id="{508A7C9B-EC0F-433A-9BE9-BEF71E552AB7}" type="slidenum">
              <a:rPr lang="id-ID" smtClean="0"/>
              <a:pPr/>
              <a:t>17</a:t>
            </a:fld>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AIN-LAIN\gedung pencakar langit.jpg"/>
          <p:cNvPicPr>
            <a:picLocks noChangeAspect="1" noChangeArrowheads="1"/>
          </p:cNvPicPr>
          <p:nvPr/>
        </p:nvPicPr>
        <p:blipFill>
          <a:blip r:embed="rId2"/>
          <a:srcRect/>
          <a:stretch>
            <a:fillRect/>
          </a:stretch>
        </p:blipFill>
        <p:spPr bwMode="auto">
          <a:xfrm>
            <a:off x="1428728" y="785794"/>
            <a:ext cx="6324627" cy="4737365"/>
          </a:xfrm>
          <a:prstGeom prst="rect">
            <a:avLst/>
          </a:prstGeom>
          <a:noFill/>
        </p:spPr>
      </p:pic>
      <p:sp>
        <p:nvSpPr>
          <p:cNvPr id="3" name="Slide Number Placeholder 2"/>
          <p:cNvSpPr>
            <a:spLocks noGrp="1"/>
          </p:cNvSpPr>
          <p:nvPr>
            <p:ph type="sldNum" sz="quarter" idx="12"/>
          </p:nvPr>
        </p:nvSpPr>
        <p:spPr/>
        <p:txBody>
          <a:bodyPr/>
          <a:lstStyle/>
          <a:p>
            <a:fld id="{508A7C9B-EC0F-433A-9BE9-BEF71E552AB7}" type="slidenum">
              <a:rPr lang="id-ID" smtClean="0"/>
              <a:pPr/>
              <a:t>18</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LAIN-LAIN\rumah minimalis2.jpg"/>
          <p:cNvPicPr>
            <a:picLocks noChangeAspect="1" noChangeArrowheads="1"/>
          </p:cNvPicPr>
          <p:nvPr/>
        </p:nvPicPr>
        <p:blipFill>
          <a:blip r:embed="rId2"/>
          <a:srcRect/>
          <a:stretch>
            <a:fillRect/>
          </a:stretch>
        </p:blipFill>
        <p:spPr bwMode="auto">
          <a:xfrm>
            <a:off x="1285852" y="785794"/>
            <a:ext cx="6305578" cy="5419670"/>
          </a:xfrm>
          <a:prstGeom prst="rect">
            <a:avLst/>
          </a:prstGeom>
          <a:noFill/>
        </p:spPr>
      </p:pic>
      <p:sp>
        <p:nvSpPr>
          <p:cNvPr id="3" name="Slide Number Placeholder 2"/>
          <p:cNvSpPr>
            <a:spLocks noGrp="1"/>
          </p:cNvSpPr>
          <p:nvPr>
            <p:ph type="sldNum" sz="quarter" idx="12"/>
          </p:nvPr>
        </p:nvSpPr>
        <p:spPr/>
        <p:txBody>
          <a:bodyPr/>
          <a:lstStyle/>
          <a:p>
            <a:fld id="{508A7C9B-EC0F-433A-9BE9-BEF71E552AB7}" type="slidenum">
              <a:rPr lang="id-ID" smtClean="0"/>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r>
              <a:rPr lang="id-ID" dirty="0" smtClean="0">
                <a:solidFill>
                  <a:srgbClr val="FFFF00"/>
                </a:solidFill>
              </a:rPr>
              <a:t>Budaya Kontemporer</a:t>
            </a:r>
            <a:endParaRPr lang="id-ID" dirty="0">
              <a:solidFill>
                <a:srgbClr val="FFFF00"/>
              </a:solidFill>
            </a:endParaRPr>
          </a:p>
        </p:txBody>
      </p:sp>
      <p:sp>
        <p:nvSpPr>
          <p:cNvPr id="3" name="Content Placeholder 2"/>
          <p:cNvSpPr>
            <a:spLocks noGrp="1"/>
          </p:cNvSpPr>
          <p:nvPr>
            <p:ph idx="1"/>
          </p:nvPr>
        </p:nvSpPr>
        <p:spPr>
          <a:xfrm>
            <a:off x="642910" y="2071678"/>
            <a:ext cx="8043890" cy="4054485"/>
          </a:xfrm>
        </p:spPr>
        <p:txBody>
          <a:bodyPr>
            <a:normAutofit/>
          </a:bodyPr>
          <a:lstStyle/>
          <a:p>
            <a:r>
              <a:rPr lang="id-ID" dirty="0" smtClean="0">
                <a:solidFill>
                  <a:srgbClr val="FFFF00"/>
                </a:solidFill>
              </a:rPr>
              <a:t>Dimulai sejak Indonesia merdeka (1945-sekarang), untuk membedakan dengan budaya Indonesia masa kolonial.</a:t>
            </a:r>
          </a:p>
          <a:p>
            <a:r>
              <a:rPr lang="id-ID" dirty="0" smtClean="0">
                <a:solidFill>
                  <a:srgbClr val="FFFF00"/>
                </a:solidFill>
              </a:rPr>
              <a:t>Budaya kontemporer:  </a:t>
            </a:r>
            <a:r>
              <a:rPr lang="id-ID" i="1" dirty="0" smtClean="0">
                <a:solidFill>
                  <a:srgbClr val="FFFF00"/>
                </a:solidFill>
              </a:rPr>
              <a:t>cybernetik</a:t>
            </a:r>
            <a:r>
              <a:rPr lang="id-ID" dirty="0" smtClean="0">
                <a:solidFill>
                  <a:srgbClr val="FFFF00"/>
                </a:solidFill>
              </a:rPr>
              <a:t>, kolonialisme baru yang menggiring kehidupan  mewah penuh gebyar (</a:t>
            </a:r>
            <a:r>
              <a:rPr lang="id-ID" i="1" dirty="0" smtClean="0">
                <a:solidFill>
                  <a:srgbClr val="FFFF00"/>
                </a:solidFill>
              </a:rPr>
              <a:t>hiper relitas</a:t>
            </a:r>
            <a:r>
              <a:rPr lang="id-ID" dirty="0" smtClean="0">
                <a:solidFill>
                  <a:srgbClr val="FFFF00"/>
                </a:solidFill>
              </a:rPr>
              <a:t>)</a:t>
            </a:r>
            <a:endParaRPr lang="id-ID" dirty="0">
              <a:solidFill>
                <a:srgbClr val="FFFF00"/>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928934"/>
            <a:ext cx="8015286" cy="1143000"/>
          </a:xfrm>
          <a:noFill/>
        </p:spPr>
        <p:txBody>
          <a:bodyPr>
            <a:normAutofit/>
          </a:bodyPr>
          <a:lstStyle/>
          <a:p>
            <a:r>
              <a:rPr lang="id-ID" sz="4000" dirty="0" smtClean="0">
                <a:latin typeface="+mn-lt"/>
                <a:hlinkClick r:id="rId3" action="ppaction://hlinkfile"/>
              </a:rPr>
              <a:t>Perkembangan Seni Rupa</a:t>
            </a:r>
            <a:endParaRPr lang="id-ID" sz="4000" dirty="0">
              <a:latin typeface="+mn-lt"/>
            </a:endParaRPr>
          </a:p>
        </p:txBody>
      </p:sp>
      <p:sp>
        <p:nvSpPr>
          <p:cNvPr id="6" name="Slide Number Placeholder 5"/>
          <p:cNvSpPr>
            <a:spLocks noGrp="1"/>
          </p:cNvSpPr>
          <p:nvPr>
            <p:ph type="sldNum" sz="quarter" idx="12"/>
          </p:nvPr>
        </p:nvSpPr>
        <p:spPr/>
        <p:txBody>
          <a:bodyPr/>
          <a:lstStyle/>
          <a:p>
            <a:fld id="{508A7C9B-EC0F-433A-9BE9-BEF71E552AB7}" type="slidenum">
              <a:rPr lang="id-ID" smtClean="0"/>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00034" y="3571876"/>
            <a:ext cx="7272366" cy="1857388"/>
          </a:xfrm>
        </p:spPr>
        <p:txBody>
          <a:bodyPr>
            <a:normAutofit/>
          </a:bodyPr>
          <a:lstStyle/>
          <a:p>
            <a:pPr algn="l"/>
            <a:r>
              <a:rPr lang="id-ID" sz="4900" spc="300" dirty="0" smtClean="0">
                <a:solidFill>
                  <a:schemeClr val="tx1">
                    <a:lumMod val="95000"/>
                    <a:lumOff val="5000"/>
                  </a:schemeClr>
                </a:solidFill>
                <a:effectLst>
                  <a:outerShdw blurRad="38100" dist="38100" dir="2700000" algn="tl">
                    <a:srgbClr val="000000">
                      <a:alpha val="43137"/>
                    </a:srgbClr>
                  </a:outerShdw>
                </a:effectLst>
              </a:rPr>
              <a:t>Budaya Populer</a:t>
            </a:r>
            <a:r>
              <a:rPr lang="id-ID" spc="300" dirty="0" smtClean="0">
                <a:solidFill>
                  <a:schemeClr val="tx1">
                    <a:lumMod val="95000"/>
                    <a:lumOff val="5000"/>
                  </a:schemeClr>
                </a:solidFill>
                <a:effectLst>
                  <a:outerShdw blurRad="38100" dist="38100" dir="2700000" algn="tl">
                    <a:srgbClr val="000000">
                      <a:alpha val="43137"/>
                    </a:srgbClr>
                  </a:outerShdw>
                </a:effectLst>
              </a:rPr>
              <a:t/>
            </a:r>
            <a:br>
              <a:rPr lang="id-ID" spc="300" dirty="0" smtClean="0">
                <a:solidFill>
                  <a:schemeClr val="tx1">
                    <a:lumMod val="95000"/>
                    <a:lumOff val="5000"/>
                  </a:schemeClr>
                </a:solidFill>
                <a:effectLst>
                  <a:outerShdw blurRad="38100" dist="38100" dir="2700000" algn="tl">
                    <a:srgbClr val="000000">
                      <a:alpha val="43137"/>
                    </a:srgbClr>
                  </a:outerShdw>
                </a:effectLst>
              </a:rPr>
            </a:br>
            <a:r>
              <a:rPr lang="id-ID" sz="2800" i="1" dirty="0" smtClean="0">
                <a:solidFill>
                  <a:srgbClr val="C00000"/>
                </a:solidFill>
              </a:rPr>
              <a:t>sudrajat@uny.ac.id/</a:t>
            </a:r>
            <a:r>
              <a:rPr lang="id-ID" sz="2800" i="1" dirty="0" smtClean="0"/>
              <a:t/>
            </a:r>
            <a:br>
              <a:rPr lang="id-ID" sz="2800" i="1" dirty="0" smtClean="0"/>
            </a:br>
            <a:endParaRPr lang="id-ID" sz="2800" spc="3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21</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868346"/>
          </a:xfrm>
        </p:spPr>
        <p:txBody>
          <a:bodyPr/>
          <a:lstStyle/>
          <a:p>
            <a:r>
              <a:rPr lang="id-ID" dirty="0" smtClean="0">
                <a:solidFill>
                  <a:srgbClr val="FFFF00"/>
                </a:solidFill>
                <a:effectLst>
                  <a:outerShdw blurRad="38100" dist="38100" dir="2700000" algn="tl">
                    <a:srgbClr val="000000">
                      <a:alpha val="43137"/>
                    </a:srgbClr>
                  </a:outerShdw>
                </a:effectLst>
              </a:rPr>
              <a:t>Definisi</a:t>
            </a:r>
            <a:endParaRPr lang="id-ID"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85786" y="1643050"/>
            <a:ext cx="7758138" cy="4411675"/>
          </a:xfrm>
        </p:spPr>
        <p:txBody>
          <a:bodyPr>
            <a:noAutofit/>
          </a:bodyPr>
          <a:lstStyle/>
          <a:p>
            <a:pPr marL="0" indent="0" algn="ctr">
              <a:lnSpc>
                <a:spcPct val="110000"/>
              </a:lnSpc>
              <a:spcBef>
                <a:spcPts val="0"/>
              </a:spcBef>
              <a:buNone/>
            </a:pPr>
            <a:r>
              <a:rPr lang="id-ID" dirty="0" smtClean="0">
                <a:solidFill>
                  <a:srgbClr val="FFFF00"/>
                </a:solidFill>
                <a:latin typeface="Agency FB" pitchFamily="34" charset="0"/>
              </a:rPr>
              <a:t>Budaya populer adalah gaya, style, ide, perspektif, dan sikap yang benar-benar  berbeda dengan budaya arus utama (mainstream). Banyak dipengaruhi oleh </a:t>
            </a:r>
          </a:p>
          <a:p>
            <a:pPr marL="0" indent="0" algn="ctr">
              <a:lnSpc>
                <a:spcPct val="110000"/>
              </a:lnSpc>
              <a:spcBef>
                <a:spcPts val="0"/>
              </a:spcBef>
              <a:buNone/>
            </a:pPr>
            <a:r>
              <a:rPr lang="id-ID" dirty="0" smtClean="0">
                <a:solidFill>
                  <a:srgbClr val="FFFF00"/>
                </a:solidFill>
                <a:latin typeface="Agency FB" pitchFamily="34" charset="0"/>
              </a:rPr>
              <a:t>media massa (setidaknya sejak awal abad ke-20) dan dihidupkan terus-menerus oleh berbagai budaya bahasa setempat, kumpulan ide tersebut menembus dalam keseharian masyarakat. </a:t>
            </a:r>
            <a:endParaRPr lang="id-ID" dirty="0">
              <a:solidFill>
                <a:srgbClr val="FFFF00"/>
              </a:solidFill>
              <a:latin typeface="Agency FB" pitchFamily="34" charset="0"/>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22</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770" decel="100000"/>
                                        <p:tgtEl>
                                          <p:spTgt spid="3">
                                            <p:txEl>
                                              <p:pRg st="1" end="1"/>
                                            </p:txEl>
                                          </p:spTgt>
                                        </p:tgtEl>
                                      </p:cBhvr>
                                    </p:animEffect>
                                    <p:animScale>
                                      <p:cBhvr>
                                        <p:cTn id="24" dur="770" decel="100000"/>
                                        <p:tgtEl>
                                          <p:spTgt spid="3">
                                            <p:txEl>
                                              <p:pRg st="1" end="1"/>
                                            </p:txEl>
                                          </p:spTgt>
                                        </p:tgtEl>
                                      </p:cBhvr>
                                      <p:from x="10000" y="10000"/>
                                      <p:to x="200000" y="450000"/>
                                    </p:animScale>
                                    <p:animScale>
                                      <p:cBhvr>
                                        <p:cTn id="25" dur="1230" accel="100000" fill="hold">
                                          <p:stCondLst>
                                            <p:cond delay="770"/>
                                          </p:stCondLst>
                                        </p:cTn>
                                        <p:tgtEl>
                                          <p:spTgt spid="3">
                                            <p:txEl>
                                              <p:pRg st="1" end="1"/>
                                            </p:txEl>
                                          </p:spTgt>
                                        </p:tgtEl>
                                      </p:cBhvr>
                                      <p:from x="200000" y="450000"/>
                                      <p:to x="100000" y="100000"/>
                                    </p:animScale>
                                    <p:set>
                                      <p:cBhvr>
                                        <p:cTn id="26" dur="770" fill="hold"/>
                                        <p:tgtEl>
                                          <p:spTgt spid="3">
                                            <p:txEl>
                                              <p:pRg st="1" end="1"/>
                                            </p:txEl>
                                          </p:spTgt>
                                        </p:tgtEl>
                                        <p:attrNameLst>
                                          <p:attrName>ppt_x</p:attrName>
                                        </p:attrNameLst>
                                      </p:cBhvr>
                                      <p:to>
                                        <p:strVal val="(0.5)"/>
                                      </p:to>
                                    </p:set>
                                    <p:anim from="(0.5)" to="(#ppt_x)" calcmode="lin" valueType="num">
                                      <p:cBhvr>
                                        <p:cTn id="27" dur="1230" accel="100000" fill="hold">
                                          <p:stCondLst>
                                            <p:cond delay="770"/>
                                          </p:stCondLst>
                                        </p:cTn>
                                        <p:tgtEl>
                                          <p:spTgt spid="3">
                                            <p:txEl>
                                              <p:pRg st="1" end="1"/>
                                            </p:txEl>
                                          </p:spTgt>
                                        </p:tgtEl>
                                        <p:attrNameLst>
                                          <p:attrName>ppt_x</p:attrName>
                                        </p:attrNameLst>
                                      </p:cBhvr>
                                    </p:anim>
                                    <p:set>
                                      <p:cBhvr>
                                        <p:cTn id="28" dur="770" fill="hold"/>
                                        <p:tgtEl>
                                          <p:spTgt spid="3">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spc="300" dirty="0" smtClean="0">
                <a:solidFill>
                  <a:srgbClr val="FFFF00"/>
                </a:solidFill>
                <a:effectLst>
                  <a:outerShdw blurRad="38100" dist="38100" dir="2700000" algn="tl">
                    <a:srgbClr val="000000">
                      <a:alpha val="43137"/>
                    </a:srgbClr>
                  </a:outerShdw>
                </a:effectLst>
              </a:rPr>
              <a:t>Ben Agger: Aliran Budaya Pop</a:t>
            </a:r>
            <a:endParaRPr lang="id-ID" spc="3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4348" y="1600200"/>
            <a:ext cx="7972452" cy="4525963"/>
          </a:xfrm>
        </p:spPr>
        <p:txBody>
          <a:bodyPr>
            <a:normAutofit fontScale="92500" lnSpcReduction="20000"/>
          </a:bodyPr>
          <a:lstStyle/>
          <a:p>
            <a:pPr marL="514350" indent="-514350">
              <a:buFont typeface="+mj-lt"/>
              <a:buAutoNum type="arabicParenR"/>
            </a:pPr>
            <a:r>
              <a:rPr lang="id-ID" dirty="0" smtClean="0">
                <a:solidFill>
                  <a:srgbClr val="FFFF00"/>
                </a:solidFill>
              </a:rPr>
              <a:t>Budaya dibangun berdasarkan kesenangan tapi tidak substansial dan mengentaskan orang dari kejenuhan kerja sepanjang hari.</a:t>
            </a:r>
          </a:p>
          <a:p>
            <a:pPr marL="514350" indent="-514350">
              <a:buFont typeface="+mj-lt"/>
              <a:buAutoNum type="arabicParenR"/>
            </a:pPr>
            <a:r>
              <a:rPr lang="id-ID" dirty="0" smtClean="0">
                <a:solidFill>
                  <a:srgbClr val="FFFF00"/>
                </a:solidFill>
              </a:rPr>
              <a:t>Kebudayaan populer menghancurkan nilai budaya tradisional.</a:t>
            </a:r>
          </a:p>
          <a:p>
            <a:pPr marL="514350" indent="-514350">
              <a:buFont typeface="+mj-lt"/>
              <a:buAutoNum type="arabicParenR"/>
            </a:pPr>
            <a:r>
              <a:rPr lang="id-ID" dirty="0" smtClean="0">
                <a:solidFill>
                  <a:srgbClr val="FFFF00"/>
                </a:solidFill>
              </a:rPr>
              <a:t>Kebudayaan menjadi masalah besar dalam pandangan ekonomi kapitalis</a:t>
            </a:r>
          </a:p>
          <a:p>
            <a:pPr marL="514350" indent="-514350">
              <a:buFont typeface="+mj-lt"/>
              <a:buAutoNum type="arabicParenR"/>
            </a:pPr>
            <a:r>
              <a:rPr lang="id-ID" dirty="0" smtClean="0">
                <a:solidFill>
                  <a:srgbClr val="FFFF00"/>
                </a:solidFill>
              </a:rPr>
              <a:t>Kebudayaan populer merupakan budaya yang menetes dari atas.</a:t>
            </a:r>
          </a:p>
          <a:p>
            <a:pPr>
              <a:buNone/>
            </a:pPr>
            <a:r>
              <a:rPr lang="id-ID" dirty="0" smtClean="0">
                <a:solidFill>
                  <a:srgbClr val="FFFF00"/>
                </a:solidFill>
              </a:rPr>
              <a:t>	  (Bungin, 2005:92)</a:t>
            </a:r>
          </a:p>
          <a:p>
            <a:pPr>
              <a:buNone/>
            </a:pPr>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23</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upRigh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upRight)">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upRight)">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001056" cy="857256"/>
          </a:xfrm>
        </p:spPr>
        <p:txBody>
          <a:bodyPr/>
          <a:lstStyle/>
          <a:p>
            <a:pPr algn="r"/>
            <a:r>
              <a:rPr lang="id-ID" dirty="0" smtClean="0">
                <a:solidFill>
                  <a:schemeClr val="bg1"/>
                </a:solidFill>
              </a:rPr>
              <a:t>Peran TV</a:t>
            </a:r>
            <a:endParaRPr lang="id-ID" dirty="0">
              <a:solidFill>
                <a:schemeClr val="bg1"/>
              </a:solidFill>
            </a:endParaRPr>
          </a:p>
        </p:txBody>
      </p:sp>
      <p:sp>
        <p:nvSpPr>
          <p:cNvPr id="3" name="Content Placeholder 2"/>
          <p:cNvSpPr>
            <a:spLocks noGrp="1"/>
          </p:cNvSpPr>
          <p:nvPr>
            <p:ph idx="1"/>
          </p:nvPr>
        </p:nvSpPr>
        <p:spPr>
          <a:xfrm>
            <a:off x="642910" y="1785926"/>
            <a:ext cx="7929618" cy="4286280"/>
          </a:xfrm>
        </p:spPr>
        <p:txBody>
          <a:bodyPr>
            <a:noAutofit/>
          </a:bodyPr>
          <a:lstStyle/>
          <a:p>
            <a:pPr marL="0" indent="0" algn="r">
              <a:lnSpc>
                <a:spcPct val="120000"/>
              </a:lnSpc>
              <a:spcBef>
                <a:spcPts val="0"/>
              </a:spcBef>
              <a:buNone/>
            </a:pPr>
            <a:r>
              <a:rPr lang="id-ID" sz="2800" dirty="0" smtClean="0">
                <a:solidFill>
                  <a:schemeClr val="bg1"/>
                </a:solidFill>
              </a:rPr>
              <a:t>Fiske dan Hartley dalam Reading Television (2003: 5), televisi adalah bentukan manusia, karya yang dihasilkan berasal dari pilihan manusia, keputusan budayadan tekanan sosial. Televisi membentuk realitas tentang apa yang tren dan patutdijadikan idola oleh masyarakat. Televisi menampilkan tidak hanya satu lapis realitas tapi </a:t>
            </a:r>
            <a:r>
              <a:rPr lang="id-ID" sz="2800" i="1" dirty="0" smtClean="0">
                <a:solidFill>
                  <a:schemeClr val="bg1"/>
                </a:solidFill>
              </a:rPr>
              <a:t>hyperrealitas</a:t>
            </a:r>
            <a:endParaRPr lang="id-ID" sz="2800" i="1"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24</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ssolve">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58204" cy="714380"/>
          </a:xfrm>
        </p:spPr>
        <p:txBody>
          <a:bodyPr>
            <a:normAutofit/>
          </a:bodyPr>
          <a:lstStyle/>
          <a:p>
            <a:pPr algn="l"/>
            <a:r>
              <a:rPr lang="id-ID" sz="3200" dirty="0" smtClean="0">
                <a:solidFill>
                  <a:schemeClr val="bg1"/>
                </a:solidFill>
              </a:rPr>
              <a:t>Peran TV ...</a:t>
            </a:r>
            <a:endParaRPr lang="id-ID" sz="3200"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lgn="ctr">
              <a:lnSpc>
                <a:spcPct val="120000"/>
              </a:lnSpc>
              <a:spcBef>
                <a:spcPts val="0"/>
              </a:spcBef>
              <a:buNone/>
            </a:pPr>
            <a:r>
              <a:rPr lang="id-ID" dirty="0" smtClean="0">
                <a:solidFill>
                  <a:schemeClr val="bg1"/>
                </a:solidFill>
              </a:rPr>
              <a:t>Penggemar musik tidak hanya disodori apa yang tren dalam dunia musik, tapi juga apa yang tren di bidang mode, tren di bidang </a:t>
            </a:r>
            <a:r>
              <a:rPr lang="id-ID" i="1" dirty="0" smtClean="0">
                <a:solidFill>
                  <a:schemeClr val="bg1"/>
                </a:solidFill>
              </a:rPr>
              <a:t>gadget </a:t>
            </a:r>
            <a:r>
              <a:rPr lang="id-ID" dirty="0" smtClean="0">
                <a:solidFill>
                  <a:schemeClr val="bg1"/>
                </a:solidFill>
              </a:rPr>
              <a:t>(piranti telekomunikasi, seperti telepon selular), intinya adalah tren di bidang gaya hidup. Penggemar sebuah grup band disebut juga groupies, mengikuti perjalanan bandnya, mengenakan pakaian dan gaya mode yang dipakai oleh personil band, sampai mengikuti gaya hidup anggota band. Itulah sebabnya kita dapat menemukan grup band atau solois yang mempromosikan sebuah merek telepon</a:t>
            </a:r>
          </a:p>
          <a:p>
            <a:pPr marL="0" indent="0" algn="ctr">
              <a:lnSpc>
                <a:spcPct val="120000"/>
              </a:lnSpc>
              <a:spcBef>
                <a:spcPts val="0"/>
              </a:spcBef>
              <a:buNone/>
            </a:pPr>
            <a:r>
              <a:rPr lang="id-ID" dirty="0" smtClean="0">
                <a:solidFill>
                  <a:schemeClr val="bg1"/>
                </a:solidFill>
              </a:rPr>
              <a:t>selular atau musik mereka dapat diperoleh secara gratis bila membeli merek telepon selular beserta kartu GSM tertentu.</a:t>
            </a:r>
          </a:p>
          <a:p>
            <a:endParaRPr lang="id-ID"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25</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spc="300" dirty="0" smtClean="0">
                <a:solidFill>
                  <a:srgbClr val="FFFF00"/>
                </a:solidFill>
                <a:effectLst>
                  <a:outerShdw blurRad="38100" dist="38100" dir="2700000" algn="tl">
                    <a:srgbClr val="000000">
                      <a:alpha val="43137"/>
                    </a:srgbClr>
                  </a:outerShdw>
                </a:effectLst>
              </a:rPr>
              <a:t>Karakteristik Budaya Populer</a:t>
            </a:r>
            <a:endParaRPr lang="id-ID" spc="3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7224" y="1600200"/>
            <a:ext cx="7643866" cy="4525963"/>
          </a:xfrm>
        </p:spPr>
        <p:txBody>
          <a:bodyPr/>
          <a:lstStyle/>
          <a:p>
            <a:pPr marL="514350" indent="-514350">
              <a:buFont typeface="+mj-lt"/>
              <a:buAutoNum type="arabicParenR"/>
            </a:pPr>
            <a:r>
              <a:rPr lang="id-ID" dirty="0" smtClean="0">
                <a:solidFill>
                  <a:srgbClr val="FFFF00"/>
                </a:solidFill>
              </a:rPr>
              <a:t>Banyak disukai orang</a:t>
            </a:r>
          </a:p>
          <a:p>
            <a:pPr marL="514350" indent="-514350">
              <a:buFont typeface="+mj-lt"/>
              <a:buAutoNum type="arabicParenR"/>
            </a:pPr>
            <a:r>
              <a:rPr lang="id-ID" dirty="0" smtClean="0">
                <a:solidFill>
                  <a:srgbClr val="FFFF00"/>
                </a:solidFill>
              </a:rPr>
              <a:t>Jenis kerja rendahan</a:t>
            </a:r>
          </a:p>
          <a:p>
            <a:pPr marL="514350" indent="-514350">
              <a:buFont typeface="+mj-lt"/>
              <a:buAutoNum type="arabicParenR"/>
            </a:pPr>
            <a:r>
              <a:rPr lang="id-ID" dirty="0" smtClean="0">
                <a:solidFill>
                  <a:srgbClr val="FFFF00"/>
                </a:solidFill>
              </a:rPr>
              <a:t>Karya yang dilakukan untuk menyenang-kan orang</a:t>
            </a:r>
          </a:p>
          <a:p>
            <a:pPr marL="514350" indent="-514350">
              <a:buFont typeface="+mj-lt"/>
              <a:buAutoNum type="arabicParenR"/>
            </a:pPr>
            <a:r>
              <a:rPr lang="id-ID" dirty="0" smtClean="0">
                <a:solidFill>
                  <a:srgbClr val="FFFF00"/>
                </a:solidFill>
              </a:rPr>
              <a:t>Budaya yang memang dibuat oleh orang untuk dirinya sendiri</a:t>
            </a:r>
          </a:p>
          <a:p>
            <a:pPr marL="811213" indent="-811213">
              <a:buNone/>
            </a:pPr>
            <a:r>
              <a:rPr lang="id-ID" dirty="0" smtClean="0">
                <a:solidFill>
                  <a:srgbClr val="FFFF00"/>
                </a:solidFill>
              </a:rPr>
              <a:t>      (Williams, 1983: 237). </a:t>
            </a:r>
            <a:endParaRPr lang="id-ID" dirty="0">
              <a:solidFill>
                <a:srgbClr val="FFFF00"/>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26</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id-ID" sz="4000" spc="300" dirty="0" smtClean="0">
                <a:solidFill>
                  <a:srgbClr val="FFFF00"/>
                </a:solidFill>
                <a:effectLst>
                  <a:outerShdw blurRad="38100" dist="38100" dir="2700000" algn="tl">
                    <a:srgbClr val="000000">
                      <a:alpha val="43137"/>
                    </a:srgbClr>
                  </a:outerShdw>
                </a:effectLst>
              </a:rPr>
              <a:t>Stigma</a:t>
            </a:r>
            <a:endParaRPr lang="id-ID" spc="3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8662" y="1600201"/>
            <a:ext cx="7286676" cy="4186254"/>
          </a:xfrm>
        </p:spPr>
        <p:txBody>
          <a:bodyPr>
            <a:noAutofit/>
          </a:bodyPr>
          <a:lstStyle/>
          <a:p>
            <a:pPr marL="0" indent="0" algn="ctr">
              <a:buNone/>
            </a:pPr>
            <a:r>
              <a:rPr lang="id-ID" sz="2800" dirty="0" smtClean="0">
                <a:solidFill>
                  <a:srgbClr val="FFFF00"/>
                </a:solidFill>
              </a:rPr>
              <a:t>Budaya populer sering dipandang sepele dan tidak intelek  jika dibandingkan dengan apa yang disetujui sebagai budaya arus utama. Budaya pop mendapat banyak kritikan dari berbagai sumber ilmiah dan budaya </a:t>
            </a:r>
            <a:r>
              <a:rPr lang="id-ID" sz="2800" i="1" dirty="0" smtClean="0">
                <a:solidFill>
                  <a:srgbClr val="FFFF00"/>
                </a:solidFill>
              </a:rPr>
              <a:t>mainstream</a:t>
            </a:r>
            <a:r>
              <a:rPr lang="id-ID" sz="2800" dirty="0" smtClean="0">
                <a:solidFill>
                  <a:srgbClr val="FFFF00"/>
                </a:solidFill>
              </a:rPr>
              <a:t> (biasanya dari kelompok-kelompok religi dan </a:t>
            </a:r>
            <a:r>
              <a:rPr lang="id-ID" sz="2800" i="1" dirty="0" smtClean="0">
                <a:solidFill>
                  <a:srgbClr val="FFFF00"/>
                </a:solidFill>
              </a:rPr>
              <a:t>counter cultural</a:t>
            </a:r>
            <a:r>
              <a:rPr lang="id-ID" sz="2800" dirty="0" smtClean="0">
                <a:solidFill>
                  <a:srgbClr val="FFFF00"/>
                </a:solidFill>
              </a:rPr>
              <a:t>) yang menganggap budaya pop superficial (palsu), konsumeris, sensasionalis, dan tak bermoral.</a:t>
            </a:r>
            <a:endParaRPr lang="id-ID"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lstStyle/>
          <a:p>
            <a:r>
              <a:rPr lang="id-ID" spc="300" dirty="0" smtClean="0">
                <a:solidFill>
                  <a:schemeClr val="bg1"/>
                </a:solidFill>
                <a:effectLst>
                  <a:outerShdw blurRad="38100" dist="38100" dir="2700000" algn="tl">
                    <a:srgbClr val="000000">
                      <a:alpha val="43137"/>
                    </a:srgbClr>
                  </a:outerShdw>
                </a:effectLst>
              </a:rPr>
              <a:t>Item Pop culture</a:t>
            </a:r>
            <a:endParaRPr lang="id-ID" spc="3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id-ID" dirty="0" smtClean="0">
                <a:solidFill>
                  <a:schemeClr val="bg1"/>
                </a:solidFill>
              </a:rPr>
              <a:t>Sikap ini tercermin dalam preferensi dan penerimaan atau penolakan terhadap berbagai fitur dalam berbagai subjek, misalnya masakan, pakaian, konsumsi, dan banyak aspek entertainment seperti olahraga, musik, film, dan buku-buku. Budaya populer sering bertolak belakang dengan "budaya tinggi" (budaya luhur, budaya adiluhung) yang merupakan budaya kaum penguasa. Juga ditentangkan dengan budaya rendah atau rakyat dari kelas akar rumput. </a:t>
            </a:r>
            <a:endParaRPr lang="id-ID"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28</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29600" cy="928686"/>
          </a:xfrm>
        </p:spPr>
        <p:txBody>
          <a:bodyPr/>
          <a:lstStyle/>
          <a:p>
            <a:r>
              <a:rPr lang="id-ID" sz="4000" spc="300" dirty="0" smtClean="0">
                <a:solidFill>
                  <a:srgbClr val="FFFF00"/>
                </a:solidFill>
                <a:effectLst>
                  <a:outerShdw blurRad="38100" dist="38100" dir="2700000" algn="tl">
                    <a:srgbClr val="000000">
                      <a:alpha val="43137"/>
                    </a:srgbClr>
                  </a:outerShdw>
                </a:effectLst>
                <a:latin typeface="Agency FB" pitchFamily="34" charset="0"/>
              </a:rPr>
              <a:t>Musik Dangdut</a:t>
            </a:r>
            <a:endParaRPr lang="id-ID" spc="300" dirty="0">
              <a:solidFill>
                <a:srgbClr val="FFFF00"/>
              </a:solidFill>
              <a:effectLst>
                <a:outerShdw blurRad="38100" dist="38100" dir="2700000" algn="tl">
                  <a:srgbClr val="000000">
                    <a:alpha val="43137"/>
                  </a:srgbClr>
                </a:outerShdw>
              </a:effectLst>
              <a:latin typeface="Agency FB" pitchFamily="34" charset="0"/>
            </a:endParaRPr>
          </a:p>
        </p:txBody>
      </p:sp>
      <p:sp>
        <p:nvSpPr>
          <p:cNvPr id="3" name="Content Placeholder 2"/>
          <p:cNvSpPr>
            <a:spLocks noGrp="1"/>
          </p:cNvSpPr>
          <p:nvPr>
            <p:ph idx="1"/>
          </p:nvPr>
        </p:nvSpPr>
        <p:spPr>
          <a:xfrm>
            <a:off x="714348" y="2071678"/>
            <a:ext cx="8072494" cy="3429024"/>
          </a:xfrm>
        </p:spPr>
        <p:txBody>
          <a:bodyPr>
            <a:normAutofit/>
          </a:bodyPr>
          <a:lstStyle/>
          <a:p>
            <a:pPr marL="539750" indent="-539750">
              <a:buClr>
                <a:srgbClr val="FFFF00"/>
              </a:buClr>
              <a:buFont typeface="+mj-lt"/>
              <a:buAutoNum type="alphaLcPeriod"/>
              <a:tabLst>
                <a:tab pos="539750" algn="l"/>
              </a:tabLst>
            </a:pPr>
            <a:r>
              <a:rPr lang="id-ID" sz="3600" dirty="0" smtClean="0">
                <a:solidFill>
                  <a:srgbClr val="FFFF00"/>
                </a:solidFill>
                <a:latin typeface="Agency FB" pitchFamily="34" charset="0"/>
              </a:rPr>
              <a:t>Dangdut  identik dengan musiknya orang desa, seronok, porno, tidak bermutu, dan lain-lain.</a:t>
            </a:r>
          </a:p>
          <a:p>
            <a:pPr marL="539750" indent="-539750">
              <a:buClr>
                <a:srgbClr val="FFFF00"/>
              </a:buClr>
              <a:buFont typeface="+mj-lt"/>
              <a:buAutoNum type="alphaLcPeriod"/>
              <a:tabLst>
                <a:tab pos="539750" algn="l"/>
              </a:tabLst>
            </a:pPr>
            <a:r>
              <a:rPr lang="id-ID" sz="3600" dirty="0" smtClean="0">
                <a:solidFill>
                  <a:srgbClr val="FFFF00"/>
                </a:solidFill>
                <a:latin typeface="Agency FB" pitchFamily="34" charset="0"/>
              </a:rPr>
              <a:t>Namun musik dangdut juga banyak ditemui di diskotik, bar, dan acara-acara tertentu. Banyak radio yang khusus memutar lagu dangdut. </a:t>
            </a:r>
          </a:p>
          <a:p>
            <a:endParaRPr lang="id-ID" dirty="0" smtClean="0">
              <a:solidFill>
                <a:srgbClr val="FFFF00"/>
              </a:solidFill>
            </a:endParaRPr>
          </a:p>
          <a:p>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29</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Hedonisme Budaya</a:t>
            </a:r>
            <a:endParaRPr lang="id-ID" dirty="0">
              <a:solidFill>
                <a:srgbClr val="FFFF00"/>
              </a:solidFill>
            </a:endParaRPr>
          </a:p>
        </p:txBody>
      </p:sp>
      <p:sp>
        <p:nvSpPr>
          <p:cNvPr id="3" name="Content Placeholder 2"/>
          <p:cNvSpPr>
            <a:spLocks noGrp="1"/>
          </p:cNvSpPr>
          <p:nvPr>
            <p:ph idx="1"/>
          </p:nvPr>
        </p:nvSpPr>
        <p:spPr>
          <a:xfrm>
            <a:off x="457200" y="1500174"/>
            <a:ext cx="8229600" cy="4625989"/>
          </a:xfrm>
        </p:spPr>
        <p:txBody>
          <a:bodyPr>
            <a:normAutofit fontScale="85000" lnSpcReduction="10000"/>
          </a:bodyPr>
          <a:lstStyle/>
          <a:p>
            <a:r>
              <a:rPr lang="id-ID" dirty="0">
                <a:solidFill>
                  <a:srgbClr val="FFFF00"/>
                </a:solidFill>
              </a:rPr>
              <a:t>Foucault </a:t>
            </a:r>
            <a:r>
              <a:rPr lang="id-ID" dirty="0" smtClean="0">
                <a:solidFill>
                  <a:srgbClr val="FFFF00"/>
                </a:solidFill>
              </a:rPr>
              <a:t>melihat bahwa </a:t>
            </a:r>
            <a:r>
              <a:rPr lang="id-ID" dirty="0">
                <a:solidFill>
                  <a:srgbClr val="FFFF00"/>
                </a:solidFill>
              </a:rPr>
              <a:t>dalam masyarakat kapitalis mutahir, </a:t>
            </a:r>
            <a:r>
              <a:rPr lang="id-ID" dirty="0" smtClean="0">
                <a:solidFill>
                  <a:srgbClr val="FFFF00"/>
                </a:solidFill>
              </a:rPr>
              <a:t>yang </a:t>
            </a:r>
            <a:r>
              <a:rPr lang="sv-SE" dirty="0" smtClean="0">
                <a:solidFill>
                  <a:srgbClr val="FFFF00"/>
                </a:solidFill>
              </a:rPr>
              <a:t>disebut </a:t>
            </a:r>
            <a:r>
              <a:rPr lang="sv-SE" dirty="0">
                <a:solidFill>
                  <a:srgbClr val="FFFF00"/>
                </a:solidFill>
              </a:rPr>
              <a:t>juga masyarakat konsumer </a:t>
            </a:r>
            <a:r>
              <a:rPr lang="sv-SE" dirty="0" smtClean="0">
                <a:solidFill>
                  <a:srgbClr val="FFFF00"/>
                </a:solidFill>
              </a:rPr>
              <a:t>yang</a:t>
            </a:r>
            <a:r>
              <a:rPr lang="id-ID" dirty="0" smtClean="0">
                <a:solidFill>
                  <a:srgbClr val="FFFF00"/>
                </a:solidFill>
              </a:rPr>
              <a:t> </a:t>
            </a:r>
            <a:r>
              <a:rPr lang="sv-SE" dirty="0" smtClean="0">
                <a:solidFill>
                  <a:srgbClr val="FFFF00"/>
                </a:solidFill>
              </a:rPr>
              <a:t>dihasilkan </a:t>
            </a:r>
            <a:r>
              <a:rPr lang="sv-SE" dirty="0">
                <a:solidFill>
                  <a:srgbClr val="FFFF00"/>
                </a:solidFill>
              </a:rPr>
              <a:t>melalui wacana kapitalis tidak </a:t>
            </a:r>
            <a:r>
              <a:rPr lang="sv-SE" dirty="0" smtClean="0">
                <a:solidFill>
                  <a:srgbClr val="FFFF00"/>
                </a:solidFill>
              </a:rPr>
              <a:t>lagi</a:t>
            </a:r>
            <a:r>
              <a:rPr lang="id-ID" dirty="0" smtClean="0">
                <a:solidFill>
                  <a:srgbClr val="FFFF00"/>
                </a:solidFill>
              </a:rPr>
              <a:t> sekedar </a:t>
            </a:r>
            <a:r>
              <a:rPr lang="id-ID" dirty="0">
                <a:solidFill>
                  <a:srgbClr val="FFFF00"/>
                </a:solidFill>
              </a:rPr>
              <a:t>obyek dan subyek, akan tetapi yang </a:t>
            </a:r>
            <a:r>
              <a:rPr lang="id-ID" dirty="0" smtClean="0">
                <a:solidFill>
                  <a:srgbClr val="FFFF00"/>
                </a:solidFill>
              </a:rPr>
              <a:t>lebih penting </a:t>
            </a:r>
            <a:r>
              <a:rPr lang="id-ID" dirty="0">
                <a:solidFill>
                  <a:srgbClr val="FFFF00"/>
                </a:solidFill>
              </a:rPr>
              <a:t>adalah ‘diferensi’, perubahan </a:t>
            </a:r>
            <a:r>
              <a:rPr lang="id-ID" dirty="0" smtClean="0">
                <a:solidFill>
                  <a:srgbClr val="FFFF00"/>
                </a:solidFill>
              </a:rPr>
              <a:t>konstan produk</a:t>
            </a:r>
            <a:r>
              <a:rPr lang="id-ID" dirty="0">
                <a:solidFill>
                  <a:srgbClr val="FFFF00"/>
                </a:solidFill>
              </a:rPr>
              <a:t>, penampakan, gaya dan gaya hidup.</a:t>
            </a:r>
          </a:p>
          <a:p>
            <a:r>
              <a:rPr lang="it-IT" dirty="0">
                <a:solidFill>
                  <a:srgbClr val="FFFF00"/>
                </a:solidFill>
              </a:rPr>
              <a:t>Diferensi telah menjadi kata kunci </a:t>
            </a:r>
            <a:r>
              <a:rPr lang="it-IT" dirty="0" smtClean="0">
                <a:solidFill>
                  <a:srgbClr val="FFFF00"/>
                </a:solidFill>
              </a:rPr>
              <a:t>dalam</a:t>
            </a:r>
            <a:r>
              <a:rPr lang="id-ID" dirty="0" smtClean="0">
                <a:solidFill>
                  <a:srgbClr val="FFFF00"/>
                </a:solidFill>
              </a:rPr>
              <a:t> </a:t>
            </a:r>
            <a:r>
              <a:rPr lang="sv-SE" dirty="0" smtClean="0">
                <a:solidFill>
                  <a:srgbClr val="FFFF00"/>
                </a:solidFill>
              </a:rPr>
              <a:t>masyarakat </a:t>
            </a:r>
            <a:r>
              <a:rPr lang="sv-SE" dirty="0">
                <a:solidFill>
                  <a:srgbClr val="FFFF00"/>
                </a:solidFill>
              </a:rPr>
              <a:t>konsumer saat ini. Manusia </a:t>
            </a:r>
            <a:r>
              <a:rPr lang="sv-SE" dirty="0" smtClean="0">
                <a:solidFill>
                  <a:srgbClr val="FFFF00"/>
                </a:solidFill>
              </a:rPr>
              <a:t>berlomba-</a:t>
            </a:r>
            <a:r>
              <a:rPr lang="id-ID" dirty="0" smtClean="0">
                <a:solidFill>
                  <a:srgbClr val="FFFF00"/>
                </a:solidFill>
              </a:rPr>
              <a:t>lomba </a:t>
            </a:r>
            <a:r>
              <a:rPr lang="id-ID" dirty="0">
                <a:solidFill>
                  <a:srgbClr val="FFFF00"/>
                </a:solidFill>
              </a:rPr>
              <a:t>dalam segala aktivitasnya </a:t>
            </a:r>
            <a:r>
              <a:rPr lang="id-ID" dirty="0" smtClean="0">
                <a:solidFill>
                  <a:srgbClr val="FFFF00"/>
                </a:solidFill>
              </a:rPr>
              <a:t>agar </a:t>
            </a:r>
            <a:r>
              <a:rPr lang="nn-NO" dirty="0" smtClean="0">
                <a:solidFill>
                  <a:srgbClr val="FFFF00"/>
                </a:solidFill>
              </a:rPr>
              <a:t>tampil </a:t>
            </a:r>
            <a:r>
              <a:rPr lang="nn-NO" dirty="0">
                <a:solidFill>
                  <a:srgbClr val="FFFF00"/>
                </a:solidFill>
              </a:rPr>
              <a:t>beda dibandingkan sesama dalam </a:t>
            </a:r>
            <a:r>
              <a:rPr lang="nn-NO" dirty="0" smtClean="0">
                <a:solidFill>
                  <a:srgbClr val="FFFF00"/>
                </a:solidFill>
              </a:rPr>
              <a:t>lingkup</a:t>
            </a:r>
            <a:r>
              <a:rPr lang="id-ID" dirty="0" smtClean="0">
                <a:solidFill>
                  <a:srgbClr val="FFFF00"/>
                </a:solidFill>
              </a:rPr>
              <a:t> sosialnya</a:t>
            </a:r>
            <a:r>
              <a:rPr lang="id-ID" dirty="0">
                <a:solidFill>
                  <a:srgbClr val="FFFF00"/>
                </a:solidFill>
              </a:rPr>
              <a:t>. Diferensilah dicari oleh </a:t>
            </a:r>
            <a:r>
              <a:rPr lang="id-ID" dirty="0" smtClean="0">
                <a:solidFill>
                  <a:srgbClr val="FFFF00"/>
                </a:solidFill>
              </a:rPr>
              <a:t>masyarakat konsumer.</a:t>
            </a:r>
            <a:endParaRPr lang="id-ID" dirty="0">
              <a:solidFill>
                <a:srgbClr val="FFFF00"/>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3</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958" y="274638"/>
            <a:ext cx="1185842" cy="6011882"/>
          </a:xfrm>
        </p:spPr>
        <p:txBody>
          <a:bodyPr vert="vert">
            <a:normAutofit/>
          </a:bodyPr>
          <a:lstStyle/>
          <a:p>
            <a:r>
              <a:rPr lang="id-ID" sz="3600" dirty="0" smtClean="0">
                <a:effectLst>
                  <a:outerShdw blurRad="38100" dist="38100" dir="2700000" algn="tl">
                    <a:srgbClr val="000000">
                      <a:alpha val="43137"/>
                    </a:srgbClr>
                  </a:outerShdw>
                </a:effectLst>
              </a:rPr>
              <a:t>Bintang  Dangdut</a:t>
            </a:r>
            <a:endParaRPr lang="id-ID"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508A7C9B-EC0F-433A-9BE9-BEF71E552AB7}" type="slidenum">
              <a:rPr lang="id-ID" smtClean="0"/>
              <a:pPr/>
              <a:t>30</a:t>
            </a:fld>
            <a:endParaRPr lang="id-ID"/>
          </a:p>
        </p:txBody>
      </p:sp>
      <p:pic>
        <p:nvPicPr>
          <p:cNvPr id="1027" name="Picture 3"/>
          <p:cNvPicPr>
            <a:picLocks noChangeAspect="1" noChangeArrowheads="1"/>
          </p:cNvPicPr>
          <p:nvPr/>
        </p:nvPicPr>
        <p:blipFill>
          <a:blip r:embed="rId2"/>
          <a:srcRect/>
          <a:stretch>
            <a:fillRect/>
          </a:stretch>
        </p:blipFill>
        <p:spPr bwMode="auto">
          <a:xfrm>
            <a:off x="904862" y="1214422"/>
            <a:ext cx="3024196" cy="42338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786182" y="3000372"/>
            <a:ext cx="3781130" cy="32559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vertical)">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1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72462" y="274638"/>
            <a:ext cx="785818" cy="6011882"/>
          </a:xfrm>
        </p:spPr>
        <p:txBody>
          <a:bodyPr vert="vert">
            <a:normAutofit/>
          </a:bodyPr>
          <a:lstStyle/>
          <a:p>
            <a:r>
              <a:rPr lang="en-US" sz="3600" dirty="0" smtClean="0">
                <a:effectLst>
                  <a:outerShdw blurRad="38100" dist="38100" dir="2700000" algn="tl">
                    <a:srgbClr val="000000">
                      <a:alpha val="43137"/>
                    </a:srgbClr>
                  </a:outerShdw>
                </a:effectLst>
              </a:rPr>
              <a:t>Jeans </a:t>
            </a:r>
            <a:r>
              <a:rPr lang="en-US" sz="3600" dirty="0" err="1" smtClean="0">
                <a:effectLst>
                  <a:outerShdw blurRad="38100" dist="38100" dir="2700000" algn="tl">
                    <a:srgbClr val="000000">
                      <a:alpha val="43137"/>
                    </a:srgbClr>
                  </a:outerShdw>
                </a:effectLst>
              </a:rPr>
              <a:t>Sebagai</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Budaya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Populer</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508A7C9B-EC0F-433A-9BE9-BEF71E552AB7}" type="slidenum">
              <a:rPr lang="id-ID" smtClean="0"/>
              <a:pPr/>
              <a:t>31</a:t>
            </a:fld>
            <a:endParaRPr lang="id-ID"/>
          </a:p>
        </p:txBody>
      </p:sp>
      <p:pic>
        <p:nvPicPr>
          <p:cNvPr id="1027" name="Picture 3"/>
          <p:cNvPicPr>
            <a:picLocks noChangeAspect="1" noChangeArrowheads="1"/>
          </p:cNvPicPr>
          <p:nvPr/>
        </p:nvPicPr>
        <p:blipFill>
          <a:blip r:embed="rId2"/>
          <a:srcRect/>
          <a:stretch>
            <a:fillRect/>
          </a:stretch>
        </p:blipFill>
        <p:spPr bwMode="auto">
          <a:xfrm>
            <a:off x="4000496" y="1357298"/>
            <a:ext cx="3714776" cy="41333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14297" y="2357430"/>
            <a:ext cx="4214827" cy="42148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amond(out)">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spc="300" dirty="0" smtClean="0">
                <a:solidFill>
                  <a:srgbClr val="FFFF00"/>
                </a:solidFill>
                <a:effectLst>
                  <a:outerShdw blurRad="38100" dist="38100" dir="2700000" algn="tl">
                    <a:srgbClr val="000000">
                      <a:alpha val="43137"/>
                    </a:srgbClr>
                  </a:outerShdw>
                </a:effectLst>
              </a:rPr>
              <a:t>Lynn Downey:</a:t>
            </a:r>
            <a:endParaRPr lang="id-ID" sz="4000" spc="3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00174"/>
            <a:ext cx="8229600" cy="4625989"/>
          </a:xfrm>
        </p:spPr>
        <p:txBody>
          <a:bodyPr>
            <a:normAutofit/>
          </a:bodyPr>
          <a:lstStyle/>
          <a:p>
            <a:pPr marL="0" indent="0" algn="ctr">
              <a:buNone/>
            </a:pPr>
            <a:r>
              <a:rPr lang="en-US" dirty="0" smtClean="0">
                <a:solidFill>
                  <a:srgbClr val="FFFF00"/>
                </a:solidFill>
                <a:latin typeface="Agency FB" pitchFamily="34" charset="0"/>
              </a:rPr>
              <a:t>From the 1950s to the present, denim and jeans have been associated with</a:t>
            </a:r>
            <a:r>
              <a:rPr lang="id-ID" dirty="0" smtClean="0">
                <a:solidFill>
                  <a:srgbClr val="FFFF00"/>
                </a:solidFill>
                <a:latin typeface="Agency FB" pitchFamily="34" charset="0"/>
              </a:rPr>
              <a:t> </a:t>
            </a:r>
            <a:r>
              <a:rPr lang="en-US" dirty="0" smtClean="0">
                <a:solidFill>
                  <a:srgbClr val="FFFF00"/>
                </a:solidFill>
                <a:latin typeface="Agency FB" pitchFamily="34" charset="0"/>
              </a:rPr>
              <a:t>youth, with new ideas, with rebellion, with individuality. College-age men</a:t>
            </a:r>
            <a:r>
              <a:rPr lang="id-ID" dirty="0" smtClean="0">
                <a:solidFill>
                  <a:srgbClr val="FFFF00"/>
                </a:solidFill>
                <a:latin typeface="Agency FB" pitchFamily="34" charset="0"/>
              </a:rPr>
              <a:t> </a:t>
            </a:r>
            <a:r>
              <a:rPr lang="en-US" dirty="0" smtClean="0">
                <a:solidFill>
                  <a:srgbClr val="FFFF00"/>
                </a:solidFill>
                <a:latin typeface="Agency FB" pitchFamily="34" charset="0"/>
              </a:rPr>
              <a:t>and women entered American colleges in the 1960s and, wearing their</a:t>
            </a:r>
            <a:r>
              <a:rPr lang="id-ID" dirty="0" smtClean="0">
                <a:solidFill>
                  <a:srgbClr val="FFFF00"/>
                </a:solidFill>
                <a:latin typeface="Agency FB" pitchFamily="34" charset="0"/>
              </a:rPr>
              <a:t> </a:t>
            </a:r>
            <a:r>
              <a:rPr lang="en-US" dirty="0" smtClean="0">
                <a:solidFill>
                  <a:srgbClr val="FFFF00"/>
                </a:solidFill>
                <a:latin typeface="Agency FB" pitchFamily="34" charset="0"/>
              </a:rPr>
              <a:t>favorite pants (jeans, of course), they began to protest against the social ills</a:t>
            </a:r>
            <a:r>
              <a:rPr lang="id-ID" dirty="0" smtClean="0">
                <a:solidFill>
                  <a:srgbClr val="FFFF00"/>
                </a:solidFill>
                <a:latin typeface="Agency FB" pitchFamily="34" charset="0"/>
              </a:rPr>
              <a:t> </a:t>
            </a:r>
            <a:r>
              <a:rPr lang="en-US" dirty="0" smtClean="0">
                <a:solidFill>
                  <a:srgbClr val="FFFF00"/>
                </a:solidFill>
                <a:latin typeface="Agency FB" pitchFamily="34" charset="0"/>
              </a:rPr>
              <a:t>plaguing the United States. </a:t>
            </a:r>
            <a:r>
              <a:rPr lang="id-ID" dirty="0" smtClean="0">
                <a:solidFill>
                  <a:srgbClr val="FFFF00"/>
                </a:solidFill>
                <a:latin typeface="Agency FB" pitchFamily="34" charset="0"/>
              </a:rPr>
              <a:t> </a:t>
            </a:r>
            <a:r>
              <a:rPr lang="en-US" dirty="0" smtClean="0">
                <a:solidFill>
                  <a:srgbClr val="FFFF00"/>
                </a:solidFill>
                <a:latin typeface="Agency FB" pitchFamily="34" charset="0"/>
              </a:rPr>
              <a:t>Denim acquired a bad reputation yet again, and</a:t>
            </a:r>
            <a:r>
              <a:rPr lang="id-ID" dirty="0" smtClean="0">
                <a:solidFill>
                  <a:srgbClr val="FFFF00"/>
                </a:solidFill>
                <a:latin typeface="Agency FB" pitchFamily="34" charset="0"/>
              </a:rPr>
              <a:t> </a:t>
            </a:r>
            <a:r>
              <a:rPr lang="en-US" dirty="0" smtClean="0">
                <a:solidFill>
                  <a:srgbClr val="FFFF00"/>
                </a:solidFill>
                <a:latin typeface="Agency FB" pitchFamily="34" charset="0"/>
              </a:rPr>
              <a:t>for the same reasons as it had a decade earlier: those who protest, those who</a:t>
            </a:r>
            <a:r>
              <a:rPr lang="id-ID" dirty="0" smtClean="0">
                <a:solidFill>
                  <a:srgbClr val="FFFF00"/>
                </a:solidFill>
                <a:latin typeface="Agency FB" pitchFamily="34" charset="0"/>
              </a:rPr>
              <a:t> </a:t>
            </a:r>
            <a:r>
              <a:rPr lang="en-US" dirty="0" smtClean="0">
                <a:solidFill>
                  <a:srgbClr val="FFFF00"/>
                </a:solidFill>
                <a:latin typeface="Agency FB" pitchFamily="34" charset="0"/>
              </a:rPr>
              <a:t>rebel, those who question authority, traditional</a:t>
            </a:r>
            <a:r>
              <a:rPr lang="id-ID" dirty="0" smtClean="0">
                <a:solidFill>
                  <a:srgbClr val="FFFF00"/>
                </a:solidFill>
                <a:latin typeface="Agency FB" pitchFamily="34" charset="0"/>
              </a:rPr>
              <a:t> </a:t>
            </a:r>
            <a:r>
              <a:rPr lang="en-US" dirty="0" smtClean="0">
                <a:solidFill>
                  <a:srgbClr val="FFFF00"/>
                </a:solidFill>
                <a:latin typeface="Agency FB" pitchFamily="34" charset="0"/>
              </a:rPr>
              <a:t>institutions and customs,</a:t>
            </a:r>
            <a:r>
              <a:rPr lang="id-ID" dirty="0" smtClean="0">
                <a:solidFill>
                  <a:srgbClr val="FFFF00"/>
                </a:solidFill>
                <a:latin typeface="Agency FB" pitchFamily="34" charset="0"/>
              </a:rPr>
              <a:t> wear Denim.</a:t>
            </a:r>
          </a:p>
          <a:p>
            <a:endParaRPr lang="id-ID" dirty="0">
              <a:solidFill>
                <a:srgbClr val="FFFF00"/>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32</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70" decel="100000"/>
                                        <p:tgtEl>
                                          <p:spTgt spid="3">
                                            <p:txEl>
                                              <p:pRg st="0" end="0"/>
                                            </p:txEl>
                                          </p:spTgt>
                                        </p:tgtEl>
                                      </p:cBhvr>
                                    </p:animEffect>
                                    <p:animScale>
                                      <p:cBhvr>
                                        <p:cTn id="18" dur="770" decel="100000"/>
                                        <p:tgtEl>
                                          <p:spTgt spid="3">
                                            <p:txEl>
                                              <p:pRg st="0" end="0"/>
                                            </p:txEl>
                                          </p:spTgt>
                                        </p:tgtEl>
                                      </p:cBhvr>
                                      <p:from x="10000" y="10000"/>
                                      <p:to x="200000" y="450000"/>
                                    </p:animScale>
                                    <p:animScale>
                                      <p:cBhvr>
                                        <p:cTn id="19" dur="1230" accel="100000" fill="hold">
                                          <p:stCondLst>
                                            <p:cond delay="770"/>
                                          </p:stCondLst>
                                        </p:cTn>
                                        <p:tgtEl>
                                          <p:spTgt spid="3">
                                            <p:txEl>
                                              <p:pRg st="0" end="0"/>
                                            </p:txEl>
                                          </p:spTgt>
                                        </p:tgtEl>
                                      </p:cBhvr>
                                      <p:from x="200000" y="450000"/>
                                      <p:to x="100000" y="100000"/>
                                    </p:animScale>
                                    <p:set>
                                      <p:cBhvr>
                                        <p:cTn id="20" dur="770" fill="hold"/>
                                        <p:tgtEl>
                                          <p:spTgt spid="3">
                                            <p:txEl>
                                              <p:pRg st="0" end="0"/>
                                            </p:txEl>
                                          </p:spTgt>
                                        </p:tgtEl>
                                        <p:attrNameLst>
                                          <p:attrName>ppt_x</p:attrName>
                                        </p:attrNameLst>
                                      </p:cBhvr>
                                      <p:to>
                                        <p:strVal val="(0.5)"/>
                                      </p:to>
                                    </p:set>
                                    <p:anim from="(0.5)" to="(#ppt_x)" calcmode="lin" valueType="num">
                                      <p:cBhvr>
                                        <p:cTn id="21" dur="1230" accel="100000" fill="hold">
                                          <p:stCondLst>
                                            <p:cond delay="770"/>
                                          </p:stCondLst>
                                        </p:cTn>
                                        <p:tgtEl>
                                          <p:spTgt spid="3">
                                            <p:txEl>
                                              <p:pRg st="0" end="0"/>
                                            </p:txEl>
                                          </p:spTgt>
                                        </p:tgtEl>
                                        <p:attrNameLst>
                                          <p:attrName>ppt_x</p:attrName>
                                        </p:attrNameLst>
                                      </p:cBhvr>
                                    </p:anim>
                                    <p:set>
                                      <p:cBhvr>
                                        <p:cTn id="22" dur="770" fill="hold"/>
                                        <p:tgtEl>
                                          <p:spTgt spid="3">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0034" y="1714488"/>
            <a:ext cx="8229600" cy="857248"/>
          </a:xfrm>
        </p:spPr>
        <p:txBody>
          <a:bodyPr/>
          <a:lstStyle/>
          <a:p>
            <a:r>
              <a:rPr lang="id-ID" dirty="0" smtClean="0">
                <a:solidFill>
                  <a:srgbClr val="FFFF00"/>
                </a:solidFill>
              </a:rPr>
              <a:t>Cantik?</a:t>
            </a:r>
            <a:endParaRPr lang="id-ID" dirty="0">
              <a:solidFill>
                <a:srgbClr val="FFFF00"/>
              </a:solidFill>
            </a:endParaRPr>
          </a:p>
        </p:txBody>
      </p:sp>
      <p:sp>
        <p:nvSpPr>
          <p:cNvPr id="5" name="Content Placeholder 4"/>
          <p:cNvSpPr>
            <a:spLocks noGrp="1"/>
          </p:cNvSpPr>
          <p:nvPr>
            <p:ph idx="1"/>
          </p:nvPr>
        </p:nvSpPr>
        <p:spPr>
          <a:xfrm>
            <a:off x="457200" y="2643182"/>
            <a:ext cx="8229600" cy="3714776"/>
          </a:xfrm>
        </p:spPr>
        <p:txBody>
          <a:bodyPr>
            <a:normAutofit/>
          </a:bodyPr>
          <a:lstStyle/>
          <a:p>
            <a:pPr marL="0" indent="0" algn="ctr">
              <a:buNone/>
            </a:pPr>
            <a:r>
              <a:rPr lang="id-ID" dirty="0" smtClean="0">
                <a:solidFill>
                  <a:srgbClr val="FFFF00"/>
                </a:solidFill>
              </a:rPr>
              <a:t>Tinggi, putih, langsing, wajah oriental (</a:t>
            </a:r>
            <a:r>
              <a:rPr lang="id-ID" i="1" dirty="0" smtClean="0">
                <a:solidFill>
                  <a:srgbClr val="FFFF00"/>
                </a:solidFill>
              </a:rPr>
              <a:t>atau indo Eropa</a:t>
            </a:r>
            <a:r>
              <a:rPr lang="id-ID" dirty="0" smtClean="0">
                <a:solidFill>
                  <a:srgbClr val="FFFF00"/>
                </a:solidFill>
              </a:rPr>
              <a:t>), rambut pirang, berkarier dalam bidang publik misalnya menjadi sekretaris, guru, dokter, dosen, atau selebritis.</a:t>
            </a:r>
          </a:p>
          <a:p>
            <a:pPr marL="0" indent="0" algn="ctr">
              <a:buNone/>
            </a:pPr>
            <a:r>
              <a:rPr lang="id-ID" dirty="0" smtClean="0">
                <a:solidFill>
                  <a:srgbClr val="FFFF00"/>
                </a:solidFill>
              </a:rPr>
              <a:t>Perubahan orientasi ini bermula ketika produk Barbie muncul pada tahun 1959 dan menjadi ikon wanita cantik. </a:t>
            </a:r>
          </a:p>
        </p:txBody>
      </p:sp>
      <p:sp>
        <p:nvSpPr>
          <p:cNvPr id="3" name="Slide Number Placeholder 2"/>
          <p:cNvSpPr>
            <a:spLocks noGrp="1"/>
          </p:cNvSpPr>
          <p:nvPr>
            <p:ph type="sldNum" sz="quarter" idx="12"/>
          </p:nvPr>
        </p:nvSpPr>
        <p:spPr/>
        <p:txBody>
          <a:bodyPr/>
          <a:lstStyle/>
          <a:p>
            <a:fld id="{508A7C9B-EC0F-433A-9BE9-BEF71E552AB7}" type="slidenum">
              <a:rPr lang="id-ID" smtClean="0"/>
              <a:pPr/>
              <a:t>33</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08A7C9B-EC0F-433A-9BE9-BEF71E552AB7}" type="slidenum">
              <a:rPr lang="id-ID" smtClean="0"/>
              <a:pPr/>
              <a:t>34</a:t>
            </a:fld>
            <a:endParaRPr lang="id-ID"/>
          </a:p>
        </p:txBody>
      </p:sp>
      <p:pic>
        <p:nvPicPr>
          <p:cNvPr id="2050" name="Picture 2"/>
          <p:cNvPicPr>
            <a:picLocks noChangeAspect="1" noChangeArrowheads="1"/>
          </p:cNvPicPr>
          <p:nvPr/>
        </p:nvPicPr>
        <p:blipFill>
          <a:blip r:embed="rId2"/>
          <a:srcRect/>
          <a:stretch>
            <a:fillRect/>
          </a:stretch>
        </p:blipFill>
        <p:spPr bwMode="auto">
          <a:xfrm>
            <a:off x="857224" y="785794"/>
            <a:ext cx="3471887" cy="3429024"/>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4500562" y="2571744"/>
            <a:ext cx="3009912" cy="38951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70" decel="100000"/>
                                        <p:tgtEl>
                                          <p:spTgt spid="6"/>
                                        </p:tgtEl>
                                      </p:cBhvr>
                                    </p:animEffect>
                                    <p:animScale>
                                      <p:cBhvr>
                                        <p:cTn id="13" dur="770" decel="100000"/>
                                        <p:tgtEl>
                                          <p:spTgt spid="6"/>
                                        </p:tgtEl>
                                      </p:cBhvr>
                                      <p:from x="10000" y="10000"/>
                                      <p:to x="200000" y="450000"/>
                                    </p:animScale>
                                    <p:animScale>
                                      <p:cBhvr>
                                        <p:cTn id="14" dur="1230" accel="100000" fill="hold">
                                          <p:stCondLst>
                                            <p:cond delay="770"/>
                                          </p:stCondLst>
                                        </p:cTn>
                                        <p:tgtEl>
                                          <p:spTgt spid="6"/>
                                        </p:tgtEl>
                                      </p:cBhvr>
                                      <p:from x="200000" y="450000"/>
                                      <p:to x="100000" y="100000"/>
                                    </p:animScale>
                                    <p:set>
                                      <p:cBhvr>
                                        <p:cTn id="15" dur="770" fill="hold"/>
                                        <p:tgtEl>
                                          <p:spTgt spid="6"/>
                                        </p:tgtEl>
                                        <p:attrNameLst>
                                          <p:attrName>ppt_x</p:attrName>
                                        </p:attrNameLst>
                                      </p:cBhvr>
                                      <p:to>
                                        <p:strVal val="(0.5)"/>
                                      </p:to>
                                    </p:set>
                                    <p:anim from="(0.5)" to="(#ppt_x)" calcmode="lin" valueType="num">
                                      <p:cBhvr>
                                        <p:cTn id="16" dur="1230" accel="100000" fill="hold">
                                          <p:stCondLst>
                                            <p:cond delay="770"/>
                                          </p:stCondLst>
                                        </p:cTn>
                                        <p:tgtEl>
                                          <p:spTgt spid="6"/>
                                        </p:tgtEl>
                                        <p:attrNameLst>
                                          <p:attrName>ppt_x</p:attrName>
                                        </p:attrNameLst>
                                      </p:cBhvr>
                                    </p:anim>
                                    <p:set>
                                      <p:cBhvr>
                                        <p:cTn id="17" dur="770" fill="hold"/>
                                        <p:tgtEl>
                                          <p:spTgt spid="6"/>
                                        </p:tgtEl>
                                        <p:attrNameLst>
                                          <p:attrName>ppt_y</p:attrName>
                                        </p:attrNameLst>
                                      </p:cBhvr>
                                      <p:to>
                                        <p:strVal val="(#ppt_y+0.4)"/>
                                      </p:to>
                                    </p:set>
                                    <p:anim from="(#ppt_y+0.4)" to="(#ppt_y)" calcmode="lin" valueType="num">
                                      <p:cBhvr>
                                        <p:cTn id="1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08A7C9B-EC0F-433A-9BE9-BEF71E552AB7}" type="slidenum">
              <a:rPr lang="id-ID" smtClean="0"/>
              <a:pPr/>
              <a:t>35</a:t>
            </a:fld>
            <a:endParaRPr lang="id-ID"/>
          </a:p>
        </p:txBody>
      </p:sp>
      <p:pic>
        <p:nvPicPr>
          <p:cNvPr id="3074" name="Picture 2"/>
          <p:cNvPicPr>
            <a:picLocks noChangeAspect="1" noChangeArrowheads="1"/>
          </p:cNvPicPr>
          <p:nvPr/>
        </p:nvPicPr>
        <p:blipFill>
          <a:blip r:embed="rId2"/>
          <a:srcRect/>
          <a:stretch>
            <a:fillRect/>
          </a:stretch>
        </p:blipFill>
        <p:spPr bwMode="auto">
          <a:xfrm>
            <a:off x="5929322" y="1928802"/>
            <a:ext cx="2752732" cy="366532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500298" y="857232"/>
            <a:ext cx="3160660" cy="476689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14282" y="1785926"/>
            <a:ext cx="2476504" cy="24765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amond(out)">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14348" y="1857364"/>
            <a:ext cx="7715304" cy="3929091"/>
          </a:xfrm>
        </p:spPr>
        <p:txBody>
          <a:bodyPr>
            <a:normAutofit lnSpcReduction="10000"/>
          </a:bodyPr>
          <a:lstStyle/>
          <a:p>
            <a:pPr marL="0" indent="0" algn="ctr">
              <a:spcBef>
                <a:spcPts val="0"/>
              </a:spcBef>
              <a:buNone/>
            </a:pPr>
            <a:r>
              <a:rPr lang="id-ID" dirty="0" smtClean="0">
                <a:solidFill>
                  <a:srgbClr val="FFFF00"/>
                </a:solidFill>
              </a:rPr>
              <a:t>Mengolok-olok atau </a:t>
            </a:r>
            <a:r>
              <a:rPr lang="id-ID" i="1" dirty="0" smtClean="0">
                <a:solidFill>
                  <a:srgbClr val="FFFF00"/>
                </a:solidFill>
              </a:rPr>
              <a:t>bullying </a:t>
            </a:r>
            <a:r>
              <a:rPr lang="id-ID" dirty="0" smtClean="0">
                <a:solidFill>
                  <a:srgbClr val="FFFF00"/>
                </a:solidFill>
              </a:rPr>
              <a:t>yang tidak disertai kekerasan fisik seringkali dilakukan oleh anak-anak kecil sampai orang dewasa sebagai  bentuk menjalin keakraban. Berangkat dari perilaku yang dilakukan di masyarakat, mengolok-olok menjadi salah satu poin  penting dari pertunjukan</a:t>
            </a:r>
          </a:p>
          <a:p>
            <a:pPr marL="0" indent="0" algn="ctr">
              <a:spcBef>
                <a:spcPts val="0"/>
              </a:spcBef>
              <a:buNone/>
            </a:pPr>
            <a:r>
              <a:rPr lang="id-ID" dirty="0" smtClean="0">
                <a:solidFill>
                  <a:srgbClr val="FFFF00"/>
                </a:solidFill>
              </a:rPr>
              <a:t> di televisi</a:t>
            </a:r>
            <a:endParaRPr lang="id-ID" dirty="0">
              <a:solidFill>
                <a:srgbClr val="FFFF00"/>
              </a:solidFill>
            </a:endParaRPr>
          </a:p>
        </p:txBody>
      </p:sp>
      <p:sp>
        <p:nvSpPr>
          <p:cNvPr id="3" name="Slide Number Placeholder 2"/>
          <p:cNvSpPr>
            <a:spLocks noGrp="1"/>
          </p:cNvSpPr>
          <p:nvPr>
            <p:ph type="sldNum" sz="quarter" idx="12"/>
          </p:nvPr>
        </p:nvSpPr>
        <p:spPr/>
        <p:txBody>
          <a:bodyPr/>
          <a:lstStyle/>
          <a:p>
            <a:fld id="{508A7C9B-EC0F-433A-9BE9-BEF71E552AB7}" type="slidenum">
              <a:rPr lang="id-ID" smtClean="0"/>
              <a:pPr/>
              <a:t>36</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158" y="5072074"/>
            <a:ext cx="8229600" cy="1143000"/>
          </a:xfrm>
        </p:spPr>
        <p:txBody>
          <a:bodyPr/>
          <a:lstStyle/>
          <a:p>
            <a:r>
              <a:rPr lang="id-ID" sz="4000" dirty="0" smtClean="0"/>
              <a:t>Jilbab  sebagai  tren</a:t>
            </a:r>
            <a:endParaRPr lang="id-ID" dirty="0"/>
          </a:p>
        </p:txBody>
      </p:sp>
      <p:sp>
        <p:nvSpPr>
          <p:cNvPr id="3" name="Slide Number Placeholder 2"/>
          <p:cNvSpPr>
            <a:spLocks noGrp="1"/>
          </p:cNvSpPr>
          <p:nvPr>
            <p:ph type="sldNum" sz="quarter" idx="12"/>
          </p:nvPr>
        </p:nvSpPr>
        <p:spPr/>
        <p:txBody>
          <a:bodyPr/>
          <a:lstStyle/>
          <a:p>
            <a:fld id="{508A7C9B-EC0F-433A-9BE9-BEF71E552AB7}" type="slidenum">
              <a:rPr lang="id-ID" smtClean="0"/>
              <a:pPr/>
              <a:t>37</a:t>
            </a:fld>
            <a:endParaRPr lang="id-ID" dirty="0"/>
          </a:p>
        </p:txBody>
      </p:sp>
      <p:pic>
        <p:nvPicPr>
          <p:cNvPr id="1026" name="Picture 2" descr="D:\LAIN-LAIN\jilbab.jpg"/>
          <p:cNvPicPr>
            <a:picLocks noChangeAspect="1" noChangeArrowheads="1"/>
          </p:cNvPicPr>
          <p:nvPr/>
        </p:nvPicPr>
        <p:blipFill>
          <a:blip r:embed="rId2"/>
          <a:srcRect/>
          <a:stretch>
            <a:fillRect/>
          </a:stretch>
        </p:blipFill>
        <p:spPr bwMode="auto">
          <a:xfrm>
            <a:off x="1357290" y="1142984"/>
            <a:ext cx="2828932" cy="3403559"/>
          </a:xfrm>
          <a:prstGeom prst="rect">
            <a:avLst/>
          </a:prstGeom>
          <a:noFill/>
        </p:spPr>
      </p:pic>
      <p:pic>
        <p:nvPicPr>
          <p:cNvPr id="1027" name="Picture 3" descr="D:\LAIN-LAIN\miyabi berjilbab.jpg"/>
          <p:cNvPicPr>
            <a:picLocks noChangeAspect="1" noChangeArrowheads="1"/>
          </p:cNvPicPr>
          <p:nvPr/>
        </p:nvPicPr>
        <p:blipFill>
          <a:blip r:embed="rId3"/>
          <a:srcRect/>
          <a:stretch>
            <a:fillRect/>
          </a:stretch>
        </p:blipFill>
        <p:spPr bwMode="auto">
          <a:xfrm>
            <a:off x="4500562" y="428604"/>
            <a:ext cx="2714644" cy="4106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08A7C9B-EC0F-433A-9BE9-BEF71E552AB7}" type="slidenum">
              <a:rPr lang="id-ID" smtClean="0"/>
              <a:pPr/>
              <a:t>38</a:t>
            </a:fld>
            <a:endParaRPr lang="id-ID"/>
          </a:p>
        </p:txBody>
      </p:sp>
      <p:pic>
        <p:nvPicPr>
          <p:cNvPr id="2050" name="Picture 2" descr="D:\LAIN-LAIN\soft drink.jpg"/>
          <p:cNvPicPr>
            <a:picLocks noChangeAspect="1" noChangeArrowheads="1"/>
          </p:cNvPicPr>
          <p:nvPr/>
        </p:nvPicPr>
        <p:blipFill>
          <a:blip r:embed="rId2"/>
          <a:srcRect/>
          <a:stretch>
            <a:fillRect/>
          </a:stretch>
        </p:blipFill>
        <p:spPr bwMode="auto">
          <a:xfrm>
            <a:off x="857224" y="1214422"/>
            <a:ext cx="3272680" cy="3857651"/>
          </a:xfrm>
          <a:prstGeom prst="rect">
            <a:avLst/>
          </a:prstGeom>
          <a:noFill/>
        </p:spPr>
      </p:pic>
      <p:pic>
        <p:nvPicPr>
          <p:cNvPr id="2053" name="Picture 5" descr="D:\LAIN-LAIN\fast food.jpg"/>
          <p:cNvPicPr>
            <a:picLocks noChangeAspect="1" noChangeArrowheads="1"/>
          </p:cNvPicPr>
          <p:nvPr/>
        </p:nvPicPr>
        <p:blipFill>
          <a:blip r:embed="rId3"/>
          <a:srcRect/>
          <a:stretch>
            <a:fillRect/>
          </a:stretch>
        </p:blipFill>
        <p:spPr bwMode="auto">
          <a:xfrm>
            <a:off x="4286248" y="2786058"/>
            <a:ext cx="4324363" cy="3239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heel(4)">
                                      <p:cBhvr>
                                        <p:cTn id="12"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11222"/>
          </a:xfrm>
        </p:spPr>
        <p:txBody>
          <a:bodyPr/>
          <a:lstStyle/>
          <a:p>
            <a:r>
              <a:rPr lang="id-ID" spc="300" dirty="0" smtClean="0">
                <a:solidFill>
                  <a:srgbClr val="FFFF00"/>
                </a:solidFill>
                <a:effectLst>
                  <a:outerShdw blurRad="38100" dist="38100" dir="2700000" algn="tl">
                    <a:srgbClr val="000000">
                      <a:alpha val="43137"/>
                    </a:srgbClr>
                  </a:outerShdw>
                </a:effectLst>
                <a:latin typeface="Agency FB" pitchFamily="34" charset="0"/>
              </a:rPr>
              <a:t>Pola Makan</a:t>
            </a:r>
            <a:endParaRPr lang="id-ID" spc="300" dirty="0">
              <a:solidFill>
                <a:srgbClr val="FFFF00"/>
              </a:solidFill>
              <a:effectLst>
                <a:outerShdw blurRad="38100" dist="38100" dir="2700000" algn="tl">
                  <a:srgbClr val="000000">
                    <a:alpha val="43137"/>
                  </a:srgbClr>
                </a:outerShdw>
              </a:effectLst>
              <a:latin typeface="Agency FB" pitchFamily="34" charset="0"/>
            </a:endParaRPr>
          </a:p>
        </p:txBody>
      </p:sp>
      <p:sp>
        <p:nvSpPr>
          <p:cNvPr id="5" name="Content Placeholder 4"/>
          <p:cNvSpPr>
            <a:spLocks noGrp="1"/>
          </p:cNvSpPr>
          <p:nvPr>
            <p:ph idx="1"/>
          </p:nvPr>
        </p:nvSpPr>
        <p:spPr>
          <a:xfrm>
            <a:off x="457200" y="1214422"/>
            <a:ext cx="8229600" cy="4786346"/>
          </a:xfrm>
        </p:spPr>
        <p:txBody>
          <a:bodyPr>
            <a:normAutofit lnSpcReduction="10000"/>
          </a:bodyPr>
          <a:lstStyle/>
          <a:p>
            <a:r>
              <a:rPr lang="id-ID" dirty="0" smtClean="0">
                <a:solidFill>
                  <a:srgbClr val="FFFF00"/>
                </a:solidFill>
                <a:latin typeface="Agency FB" pitchFamily="34" charset="0"/>
              </a:rPr>
              <a:t>Bagaimanapun juga  </a:t>
            </a:r>
            <a:r>
              <a:rPr lang="id-ID" i="1" dirty="0" smtClean="0">
                <a:solidFill>
                  <a:srgbClr val="FFFF00"/>
                </a:solidFill>
                <a:latin typeface="Agency FB" pitchFamily="34" charset="0"/>
              </a:rPr>
              <a:t>softdrink</a:t>
            </a:r>
            <a:r>
              <a:rPr lang="id-ID" dirty="0" smtClean="0">
                <a:solidFill>
                  <a:srgbClr val="FFFF00"/>
                </a:solidFill>
                <a:latin typeface="Agency FB" pitchFamily="34" charset="0"/>
              </a:rPr>
              <a:t>, dan </a:t>
            </a:r>
            <a:r>
              <a:rPr lang="id-ID" i="1" dirty="0" smtClean="0">
                <a:solidFill>
                  <a:srgbClr val="FFFF00"/>
                </a:solidFill>
                <a:latin typeface="Agency FB" pitchFamily="34" charset="0"/>
              </a:rPr>
              <a:t>fastfood</a:t>
            </a:r>
            <a:r>
              <a:rPr lang="id-ID" dirty="0" smtClean="0">
                <a:solidFill>
                  <a:srgbClr val="FFFF00"/>
                </a:solidFill>
                <a:latin typeface="Agency FB" pitchFamily="34" charset="0"/>
              </a:rPr>
              <a:t> adalah salah satu bentuk budaya populer yang membawa perubahan sosial dalam masyarakat. Samuel Koenig menyebutkan perubahan sosial menunjuk pada modifikasi-modifikasi yang terjadi dalam pola-pola kehidupan manusia (Soekanto, 2002:305). </a:t>
            </a:r>
          </a:p>
          <a:p>
            <a:r>
              <a:rPr lang="id-ID" i="1" dirty="0" smtClean="0">
                <a:solidFill>
                  <a:srgbClr val="FFFF00"/>
                </a:solidFill>
                <a:latin typeface="Agency FB" pitchFamily="34" charset="0"/>
              </a:rPr>
              <a:t>Softdrink</a:t>
            </a:r>
            <a:r>
              <a:rPr lang="id-ID" dirty="0" smtClean="0">
                <a:solidFill>
                  <a:srgbClr val="FFFF00"/>
                </a:solidFill>
                <a:latin typeface="Agency FB" pitchFamily="34" charset="0"/>
              </a:rPr>
              <a:t> dan </a:t>
            </a:r>
            <a:r>
              <a:rPr lang="id-ID" i="1" dirty="0" smtClean="0">
                <a:solidFill>
                  <a:srgbClr val="FFFF00"/>
                </a:solidFill>
                <a:latin typeface="Agency FB" pitchFamily="34" charset="0"/>
              </a:rPr>
              <a:t>fastfood</a:t>
            </a:r>
            <a:r>
              <a:rPr lang="id-ID" dirty="0" smtClean="0">
                <a:solidFill>
                  <a:srgbClr val="FFFF00"/>
                </a:solidFill>
                <a:latin typeface="Agency FB" pitchFamily="34" charset="0"/>
              </a:rPr>
              <a:t> mengubah pola konsumsi masya-rakat (meskipun tidak semua) dari masyarakat yang makan karena membutuhkan asupan gizi menjadi masyarakat yang makan karena hal itu keren.</a:t>
            </a:r>
            <a:endParaRPr lang="id-ID" dirty="0">
              <a:solidFill>
                <a:srgbClr val="FFFF00"/>
              </a:solidFill>
              <a:latin typeface="Agency FB" pitchFamily="34" charset="0"/>
            </a:endParaRPr>
          </a:p>
        </p:txBody>
      </p:sp>
      <p:sp>
        <p:nvSpPr>
          <p:cNvPr id="3" name="Slide Number Placeholder 2"/>
          <p:cNvSpPr>
            <a:spLocks noGrp="1"/>
          </p:cNvSpPr>
          <p:nvPr>
            <p:ph type="sldNum" sz="quarter" idx="12"/>
          </p:nvPr>
        </p:nvSpPr>
        <p:spPr/>
        <p:txBody>
          <a:bodyPr/>
          <a:lstStyle/>
          <a:p>
            <a:fld id="{508A7C9B-EC0F-433A-9BE9-BEF71E552AB7}" type="slidenum">
              <a:rPr lang="id-ID" smtClean="0"/>
              <a:pPr/>
              <a:t>39</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4)">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285992"/>
            <a:ext cx="7772400" cy="1470025"/>
          </a:xfrm>
        </p:spPr>
        <p:txBody>
          <a:bodyPr>
            <a:normAutofit/>
          </a:bodyPr>
          <a:lstStyle/>
          <a:p>
            <a:r>
              <a:rPr lang="id-ID" sz="4800" spc="300" dirty="0" smtClean="0">
                <a:solidFill>
                  <a:schemeClr val="bg1"/>
                </a:solidFill>
                <a:effectLst>
                  <a:outerShdw blurRad="38100" dist="38100" dir="2700000" algn="tl">
                    <a:srgbClr val="000000">
                      <a:alpha val="43137"/>
                    </a:srgbClr>
                  </a:outerShdw>
                </a:effectLst>
              </a:rPr>
              <a:t>Seni Sastra</a:t>
            </a:r>
            <a:endParaRPr lang="id-ID" sz="4800" spc="300"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id-ID"/>
          </a:p>
        </p:txBody>
      </p:sp>
      <p:sp>
        <p:nvSpPr>
          <p:cNvPr id="6" name="Slide Number Placeholder 5"/>
          <p:cNvSpPr>
            <a:spLocks noGrp="1"/>
          </p:cNvSpPr>
          <p:nvPr>
            <p:ph type="sldNum" sz="quarter" idx="12"/>
          </p:nvPr>
        </p:nvSpPr>
        <p:spPr/>
        <p:txBody>
          <a:bodyPr/>
          <a:lstStyle/>
          <a:p>
            <a:fld id="{508A7C9B-EC0F-433A-9BE9-BEF71E552AB7}" type="slidenum">
              <a:rPr lang="id-ID" smtClean="0"/>
              <a:pPr/>
              <a:t>4</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24" y="642918"/>
            <a:ext cx="857256" cy="5929354"/>
          </a:xfrm>
          <a:solidFill>
            <a:srgbClr val="FF0000"/>
          </a:solidFill>
        </p:spPr>
        <p:txBody>
          <a:bodyPr vert="vert">
            <a:normAutofit/>
          </a:bodyPr>
          <a:lstStyle/>
          <a:p>
            <a:r>
              <a:rPr lang="id-ID" sz="4000" dirty="0" smtClean="0">
                <a:solidFill>
                  <a:srgbClr val="FFFF00"/>
                </a:solidFill>
              </a:rPr>
              <a:t>Refleksi</a:t>
            </a:r>
            <a:endParaRPr lang="id-ID" sz="4000" dirty="0">
              <a:solidFill>
                <a:srgbClr val="FFFF00"/>
              </a:solidFill>
            </a:endParaRPr>
          </a:p>
        </p:txBody>
      </p:sp>
      <p:sp>
        <p:nvSpPr>
          <p:cNvPr id="3" name="Content Placeholder 2"/>
          <p:cNvSpPr>
            <a:spLocks noGrp="1"/>
          </p:cNvSpPr>
          <p:nvPr>
            <p:ph idx="1"/>
          </p:nvPr>
        </p:nvSpPr>
        <p:spPr>
          <a:xfrm>
            <a:off x="785786" y="1500175"/>
            <a:ext cx="7215238" cy="4429156"/>
          </a:xfrm>
        </p:spPr>
        <p:txBody>
          <a:bodyPr>
            <a:normAutofit fontScale="92500" lnSpcReduction="10000"/>
          </a:bodyPr>
          <a:lstStyle/>
          <a:p>
            <a:pPr marL="0" indent="0" algn="ctr">
              <a:spcBef>
                <a:spcPts val="0"/>
              </a:spcBef>
              <a:buNone/>
            </a:pPr>
            <a:r>
              <a:rPr lang="id-ID" dirty="0" smtClean="0">
                <a:solidFill>
                  <a:schemeClr val="bg1"/>
                </a:solidFill>
              </a:rPr>
              <a:t/>
            </a:r>
            <a:br>
              <a:rPr lang="id-ID" dirty="0" smtClean="0">
                <a:solidFill>
                  <a:schemeClr val="bg1"/>
                </a:solidFill>
              </a:rPr>
            </a:br>
            <a:r>
              <a:rPr lang="id-ID" dirty="0" smtClean="0">
                <a:solidFill>
                  <a:srgbClr val="FFFF00"/>
                </a:solidFill>
              </a:rPr>
              <a:t>Dalam kehidupan yang materialistik, hedonistik, dan konsumtif, konsep martabat manusia telah mengalami pergeseran dari sesuatu yang bersifat </a:t>
            </a:r>
            <a:r>
              <a:rPr lang="id-ID" i="1" dirty="0" smtClean="0">
                <a:solidFill>
                  <a:srgbClr val="FFFF00"/>
                </a:solidFill>
              </a:rPr>
              <a:t>inner</a:t>
            </a:r>
            <a:r>
              <a:rPr lang="id-ID" dirty="0" smtClean="0">
                <a:solidFill>
                  <a:srgbClr val="FFFF00"/>
                </a:solidFill>
              </a:rPr>
              <a:t> menjadi sesuatu yang artifisial. Kebudayaan juga bergerak menuju arah pergeseran yang sama sehingga dalam apa yang disebut sebagai budaya pop, karakter yang menonjol adalah instan, dangkal, egosentris, dan market </a:t>
            </a:r>
            <a:r>
              <a:rPr lang="id-ID" i="1" dirty="0" smtClean="0">
                <a:solidFill>
                  <a:srgbClr val="FFFF00"/>
                </a:solidFill>
              </a:rPr>
              <a:t>oriented</a:t>
            </a:r>
            <a:r>
              <a:rPr lang="id-ID" dirty="0" smtClean="0">
                <a:solidFill>
                  <a:schemeClr val="bg1"/>
                </a:solidFill>
              </a:rPr>
              <a:t>. </a:t>
            </a:r>
            <a:endParaRPr lang="id-ID"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40</a:t>
            </a:fld>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3)">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r>
              <a:rPr lang="id-ID" spc="300" dirty="0" smtClean="0">
                <a:solidFill>
                  <a:srgbClr val="FFFF00"/>
                </a:solidFill>
                <a:effectLst>
                  <a:outerShdw blurRad="38100" dist="38100" dir="2700000" algn="tl">
                    <a:srgbClr val="000000">
                      <a:alpha val="43137"/>
                    </a:srgbClr>
                  </a:outerShdw>
                </a:effectLst>
              </a:rPr>
              <a:t>Refleksi</a:t>
            </a:r>
            <a:endParaRPr lang="id-ID" spc="3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34" y="2214554"/>
            <a:ext cx="8229600" cy="3286149"/>
          </a:xfrm>
        </p:spPr>
        <p:txBody>
          <a:bodyPr>
            <a:normAutofit lnSpcReduction="10000"/>
          </a:bodyPr>
          <a:lstStyle/>
          <a:p>
            <a:pPr marL="0" indent="0" algn="ctr">
              <a:spcBef>
                <a:spcPts val="0"/>
              </a:spcBef>
              <a:buNone/>
            </a:pPr>
            <a:r>
              <a:rPr lang="id-ID" dirty="0" smtClean="0">
                <a:solidFill>
                  <a:srgbClr val="FFFF00"/>
                </a:solidFill>
                <a:latin typeface="+mj-lt"/>
              </a:rPr>
              <a:t>Orientasi pada nilai-nilai kehidupan </a:t>
            </a:r>
          </a:p>
          <a:p>
            <a:pPr marL="0" indent="0" algn="ctr">
              <a:spcBef>
                <a:spcPts val="0"/>
              </a:spcBef>
              <a:buNone/>
            </a:pPr>
            <a:r>
              <a:rPr lang="id-ID" dirty="0" smtClean="0">
                <a:solidFill>
                  <a:srgbClr val="FFFF00"/>
                </a:solidFill>
                <a:latin typeface="+mj-lt"/>
              </a:rPr>
              <a:t>yang bersifat sosial-kemanusiaan, </a:t>
            </a:r>
          </a:p>
          <a:p>
            <a:pPr marL="0" indent="0" algn="ctr">
              <a:spcBef>
                <a:spcPts val="0"/>
              </a:spcBef>
              <a:buNone/>
            </a:pPr>
            <a:r>
              <a:rPr lang="id-ID" dirty="0" smtClean="0">
                <a:solidFill>
                  <a:srgbClr val="FFFF00"/>
                </a:solidFill>
                <a:latin typeface="+mj-lt"/>
              </a:rPr>
              <a:t>atau idealisme tertentu dalam hubungan sesama manusia atau hubungan </a:t>
            </a:r>
          </a:p>
          <a:p>
            <a:pPr marL="0" indent="0" algn="ctr">
              <a:spcBef>
                <a:spcPts val="0"/>
              </a:spcBef>
              <a:buNone/>
            </a:pPr>
            <a:r>
              <a:rPr lang="id-ID" dirty="0" smtClean="0">
                <a:solidFill>
                  <a:srgbClr val="FFFF00"/>
                </a:solidFill>
                <a:latin typeface="+mj-lt"/>
              </a:rPr>
              <a:t>antara manusia dan alam, menjadi sesuatu </a:t>
            </a:r>
          </a:p>
          <a:p>
            <a:pPr marL="0" indent="0" algn="ctr">
              <a:spcBef>
                <a:spcPts val="0"/>
              </a:spcBef>
              <a:buNone/>
            </a:pPr>
            <a:r>
              <a:rPr lang="id-ID" dirty="0" smtClean="0">
                <a:solidFill>
                  <a:srgbClr val="FFFF00"/>
                </a:solidFill>
                <a:latin typeface="+mj-lt"/>
              </a:rPr>
              <a:t>yang asing dalam kebudayaan popular atau budaya pop.</a:t>
            </a:r>
          </a:p>
          <a:p>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41</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8A7C9B-EC0F-433A-9BE9-BEF71E552AB7}" type="slidenum">
              <a:rPr lang="id-ID" smtClean="0"/>
              <a:pPr/>
              <a:t>42</a:t>
            </a:fld>
            <a:endParaRPr lang="id-ID"/>
          </a:p>
        </p:txBody>
      </p:sp>
      <p:sp>
        <p:nvSpPr>
          <p:cNvPr id="5" name="Rectangle 4"/>
          <p:cNvSpPr/>
          <p:nvPr/>
        </p:nvSpPr>
        <p:spPr>
          <a:xfrm>
            <a:off x="2214546" y="2571744"/>
            <a:ext cx="4786345" cy="923330"/>
          </a:xfrm>
          <a:prstGeom prst="rect">
            <a:avLst/>
          </a:prstGeom>
          <a:noFill/>
        </p:spPr>
        <p:txBody>
          <a:bodyPr wrap="square" lIns="91440" tIns="45720" rIns="91440" bIns="45720">
            <a:spAutoFit/>
          </a:bodyPr>
          <a:lstStyle/>
          <a:p>
            <a:pPr algn="ctr"/>
            <a:r>
              <a:rPr lang="en-US"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Terima</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kasih</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443914" cy="928694"/>
          </a:xfrm>
        </p:spPr>
        <p:txBody>
          <a:bodyPr>
            <a:normAutofit/>
          </a:bodyPr>
          <a:lstStyle/>
          <a:p>
            <a:r>
              <a:rPr lang="id-ID" sz="4400" spc="300" dirty="0">
                <a:solidFill>
                  <a:schemeClr val="tx1"/>
                </a:solidFill>
                <a:effectLst>
                  <a:outerShdw blurRad="38100" dist="38100" dir="2700000" algn="tl">
                    <a:srgbClr val="000000">
                      <a:alpha val="43137"/>
                    </a:srgbClr>
                  </a:outerShdw>
                </a:effectLst>
                <a:latin typeface="Calibri" pitchFamily="34" charset="0"/>
                <a:cs typeface="Calibri" pitchFamily="34" charset="0"/>
              </a:rPr>
              <a:t>Manikebu vs </a:t>
            </a:r>
            <a:r>
              <a:rPr lang="id-ID" sz="4400" spc="3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Lekra</a:t>
            </a:r>
            <a:endParaRPr lang="id-ID" sz="4400" spc="3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sz="quarter" idx="1"/>
          </p:nvPr>
        </p:nvSpPr>
        <p:spPr/>
        <p:txBody>
          <a:bodyPr>
            <a:normAutofit/>
          </a:bodyPr>
          <a:lstStyle/>
          <a:p>
            <a:pPr marL="0" indent="0" algn="ctr">
              <a:buClr>
                <a:schemeClr val="tx1"/>
              </a:buClr>
              <a:buNone/>
            </a:pPr>
            <a:r>
              <a:rPr lang="id-ID" sz="3200" dirty="0">
                <a:latin typeface="Calibri" pitchFamily="34" charset="0"/>
                <a:cs typeface="Calibri" pitchFamily="34" charset="0"/>
              </a:rPr>
              <a:t>Manikebu merupakaan sebuah manifes yang dikeluarkan oleh beberapa pengarang Indonesia yang mengusung sastra beraliran humanisme </a:t>
            </a:r>
            <a:r>
              <a:rPr lang="id-ID" sz="3200" dirty="0" smtClean="0">
                <a:latin typeface="Calibri" pitchFamily="34" charset="0"/>
                <a:cs typeface="Calibri" pitchFamily="34" charset="0"/>
              </a:rPr>
              <a:t>universal. Upaya perlawanan </a:t>
            </a:r>
            <a:r>
              <a:rPr lang="id-ID" sz="3200" dirty="0">
                <a:latin typeface="Calibri" pitchFamily="34" charset="0"/>
                <a:cs typeface="Calibri" pitchFamily="34" charset="0"/>
              </a:rPr>
              <a:t>terhadap kediktatoran Presiden Soekarno yang melarang segala bentuk </a:t>
            </a:r>
            <a:r>
              <a:rPr lang="id-ID" sz="3200" dirty="0" smtClean="0">
                <a:latin typeface="Calibri" pitchFamily="34" charset="0"/>
                <a:cs typeface="Calibri" pitchFamily="34" charset="0"/>
              </a:rPr>
              <a:t>kesusastraaan </a:t>
            </a:r>
            <a:r>
              <a:rPr lang="id-ID" sz="3200" dirty="0">
                <a:latin typeface="Calibri" pitchFamily="34" charset="0"/>
                <a:cs typeface="Calibri" pitchFamily="34" charset="0"/>
              </a:rPr>
              <a:t>(</a:t>
            </a:r>
            <a:r>
              <a:rPr lang="id-ID" sz="3200" dirty="0" smtClean="0">
                <a:latin typeface="Calibri" pitchFamily="34" charset="0"/>
                <a:cs typeface="Calibri" pitchFamily="34" charset="0"/>
              </a:rPr>
              <a:t>kesenian </a:t>
            </a:r>
            <a:r>
              <a:rPr lang="id-ID" sz="3200" dirty="0">
                <a:latin typeface="Calibri" pitchFamily="34" charset="0"/>
                <a:cs typeface="Calibri" pitchFamily="34" charset="0"/>
              </a:rPr>
              <a:t>pada umumnya) yang tidak </a:t>
            </a:r>
            <a:r>
              <a:rPr lang="id-ID" sz="3200" dirty="0" smtClean="0">
                <a:latin typeface="Calibri" pitchFamily="34" charset="0"/>
                <a:cs typeface="Calibri" pitchFamily="34" charset="0"/>
              </a:rPr>
              <a:t>berhubungan </a:t>
            </a:r>
            <a:r>
              <a:rPr lang="id-ID" sz="3200" dirty="0">
                <a:latin typeface="Calibri" pitchFamily="34" charset="0"/>
                <a:cs typeface="Calibri" pitchFamily="34" charset="0"/>
              </a:rPr>
              <a:t>dengan perjuangan negara</a:t>
            </a:r>
            <a:r>
              <a:rPr lang="id-ID" sz="3200" dirty="0" smtClean="0">
                <a:latin typeface="Calibri" pitchFamily="34" charset="0"/>
                <a:cs typeface="Calibri" pitchFamily="34" charset="0"/>
              </a:rPr>
              <a:t>.</a:t>
            </a:r>
          </a:p>
          <a:p>
            <a:pPr>
              <a:buNone/>
            </a:pPr>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5</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85" decel="100000"/>
                                        <p:tgtEl>
                                          <p:spTgt spid="3">
                                            <p:txEl>
                                              <p:pRg st="0" end="0"/>
                                            </p:txEl>
                                          </p:spTgt>
                                        </p:tgtEl>
                                      </p:cBhvr>
                                    </p:animEffect>
                                    <p:animScale>
                                      <p:cBhvr>
                                        <p:cTn id="13" dur="385" decel="100000"/>
                                        <p:tgtEl>
                                          <p:spTgt spid="3">
                                            <p:txEl>
                                              <p:pRg st="0" end="0"/>
                                            </p:txEl>
                                          </p:spTgt>
                                        </p:tgtEl>
                                      </p:cBhvr>
                                      <p:from x="10000" y="10000"/>
                                      <p:to x="200000" y="450000"/>
                                    </p:animScale>
                                    <p:animScale>
                                      <p:cBhvr>
                                        <p:cTn id="14" dur="615" accel="100000" fill="hold">
                                          <p:stCondLst>
                                            <p:cond delay="385"/>
                                          </p:stCondLst>
                                        </p:cTn>
                                        <p:tgtEl>
                                          <p:spTgt spid="3">
                                            <p:txEl>
                                              <p:pRg st="0" end="0"/>
                                            </p:txEl>
                                          </p:spTgt>
                                        </p:tgtEl>
                                      </p:cBhvr>
                                      <p:from x="200000" y="450000"/>
                                      <p:to x="100000" y="100000"/>
                                    </p:animScale>
                                    <p:set>
                                      <p:cBhvr>
                                        <p:cTn id="15" dur="385" fill="hold"/>
                                        <p:tgtEl>
                                          <p:spTgt spid="3">
                                            <p:txEl>
                                              <p:pRg st="0" end="0"/>
                                            </p:txEl>
                                          </p:spTgt>
                                        </p:tgtEl>
                                        <p:attrNameLst>
                                          <p:attrName>ppt_x</p:attrName>
                                        </p:attrNameLst>
                                      </p:cBhvr>
                                      <p:to>
                                        <p:strVal val="(0.5)"/>
                                      </p:to>
                                    </p:set>
                                    <p:anim from="(0.5)" to="(#ppt_x)" calcmode="lin" valueType="num">
                                      <p:cBhvr>
                                        <p:cTn id="16" dur="615" accel="100000" fill="hold">
                                          <p:stCondLst>
                                            <p:cond delay="385"/>
                                          </p:stCondLst>
                                        </p:cTn>
                                        <p:tgtEl>
                                          <p:spTgt spid="3">
                                            <p:txEl>
                                              <p:pRg st="0" end="0"/>
                                            </p:txEl>
                                          </p:spTgt>
                                        </p:tgtEl>
                                        <p:attrNameLst>
                                          <p:attrName>ppt_x</p:attrName>
                                        </p:attrNameLst>
                                      </p:cBhvr>
                                    </p:anim>
                                    <p:set>
                                      <p:cBhvr>
                                        <p:cTn id="17" dur="385" fill="hold"/>
                                        <p:tgtEl>
                                          <p:spTgt spid="3">
                                            <p:txEl>
                                              <p:pRg st="0" end="0"/>
                                            </p:txEl>
                                          </p:spTgt>
                                        </p:tgtEl>
                                        <p:attrNameLst>
                                          <p:attrName>ppt_y</p:attrName>
                                        </p:attrNameLst>
                                      </p:cBhvr>
                                      <p:to>
                                        <p:strVal val="(#ppt_y+0.4)"/>
                                      </p:to>
                                    </p:set>
                                    <p:anim from="(#ppt_y+0.4)" to="(#ppt_y)" calcmode="lin" valueType="num">
                                      <p:cBhvr>
                                        <p:cTn id="18" dur="615" accel="100000" fill="hold">
                                          <p:stCondLst>
                                            <p:cond delay="385"/>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472" y="1071563"/>
            <a:ext cx="7358091" cy="4500562"/>
          </a:xfrm>
        </p:spPr>
        <p:txBody>
          <a:bodyPr anchor="ctr">
            <a:normAutofit/>
          </a:bodyPr>
          <a:lstStyle/>
          <a:p>
            <a:pPr marL="0" indent="0">
              <a:spcBef>
                <a:spcPts val="0"/>
              </a:spcBef>
              <a:buNone/>
            </a:pPr>
            <a:r>
              <a:rPr lang="id-ID" sz="3600" dirty="0" smtClean="0">
                <a:solidFill>
                  <a:schemeClr val="bg1"/>
                </a:solidFill>
              </a:rPr>
              <a:t>Lekra mengusung </a:t>
            </a:r>
            <a:r>
              <a:rPr lang="id-ID" sz="3600" dirty="0">
                <a:solidFill>
                  <a:schemeClr val="bg1"/>
                </a:solidFill>
              </a:rPr>
              <a:t>dengan tegas </a:t>
            </a:r>
            <a:endParaRPr lang="id-ID" sz="3600" dirty="0" smtClean="0">
              <a:solidFill>
                <a:schemeClr val="bg1"/>
              </a:solidFill>
            </a:endParaRPr>
          </a:p>
          <a:p>
            <a:pPr marL="0" indent="0">
              <a:spcBef>
                <a:spcPts val="0"/>
              </a:spcBef>
              <a:buNone/>
            </a:pPr>
            <a:r>
              <a:rPr lang="id-ID" sz="3600" dirty="0" smtClean="0">
                <a:solidFill>
                  <a:schemeClr val="bg1"/>
                </a:solidFill>
              </a:rPr>
              <a:t>posisi </a:t>
            </a:r>
            <a:r>
              <a:rPr lang="id-ID" sz="3600" dirty="0">
                <a:solidFill>
                  <a:schemeClr val="bg1"/>
                </a:solidFill>
              </a:rPr>
              <a:t>kesusastraan </a:t>
            </a:r>
            <a:r>
              <a:rPr lang="id-ID" sz="3600" dirty="0" smtClean="0">
                <a:solidFill>
                  <a:schemeClr val="bg1"/>
                </a:solidFill>
              </a:rPr>
              <a:t>beraliran </a:t>
            </a:r>
          </a:p>
          <a:p>
            <a:pPr marL="0" indent="0">
              <a:spcBef>
                <a:spcPts val="0"/>
              </a:spcBef>
              <a:buNone/>
            </a:pPr>
            <a:r>
              <a:rPr lang="id-ID" sz="3600" dirty="0" smtClean="0">
                <a:solidFill>
                  <a:schemeClr val="bg1"/>
                </a:solidFill>
              </a:rPr>
              <a:t>realisme sosialis. </a:t>
            </a:r>
          </a:p>
          <a:p>
            <a:pPr marL="0" indent="0">
              <a:spcBef>
                <a:spcPts val="0"/>
              </a:spcBef>
              <a:buNone/>
            </a:pPr>
            <a:r>
              <a:rPr lang="id-ID" sz="3600" dirty="0" smtClean="0">
                <a:solidFill>
                  <a:schemeClr val="bg1"/>
                </a:solidFill>
              </a:rPr>
              <a:t>Sastra</a:t>
            </a:r>
            <a:r>
              <a:rPr lang="id-ID" sz="3600" dirty="0">
                <a:solidFill>
                  <a:schemeClr val="bg1"/>
                </a:solidFill>
              </a:rPr>
              <a:t>, bagi mereka, harus </a:t>
            </a:r>
            <a:endParaRPr lang="id-ID" sz="3600" dirty="0" smtClean="0">
              <a:solidFill>
                <a:schemeClr val="bg1"/>
              </a:solidFill>
            </a:endParaRPr>
          </a:p>
          <a:p>
            <a:pPr marL="0" indent="0">
              <a:spcBef>
                <a:spcPts val="0"/>
              </a:spcBef>
              <a:buNone/>
            </a:pPr>
            <a:r>
              <a:rPr lang="id-ID" sz="3600" dirty="0" smtClean="0">
                <a:solidFill>
                  <a:schemeClr val="bg1"/>
                </a:solidFill>
              </a:rPr>
              <a:t>bertendensi </a:t>
            </a:r>
            <a:r>
              <a:rPr lang="id-ID" sz="3600" dirty="0">
                <a:solidFill>
                  <a:schemeClr val="bg1"/>
                </a:solidFill>
              </a:rPr>
              <a:t>untuk kepentingan perjuangan politik sebuah bangsa dan rakyatnya</a:t>
            </a:r>
            <a:r>
              <a:rPr lang="id-ID" sz="3600" dirty="0" smtClean="0">
                <a:solidFill>
                  <a:schemeClr val="bg1"/>
                </a:solidFill>
              </a:rPr>
              <a:t>.</a:t>
            </a:r>
            <a:endParaRPr lang="id-ID" sz="3600" dirty="0">
              <a:solidFill>
                <a:schemeClr val="bg1"/>
              </a:solidFill>
            </a:endParaRPr>
          </a:p>
        </p:txBody>
      </p:sp>
      <p:sp>
        <p:nvSpPr>
          <p:cNvPr id="4" name="Slide Number Placeholder 3"/>
          <p:cNvSpPr>
            <a:spLocks noGrp="1"/>
          </p:cNvSpPr>
          <p:nvPr>
            <p:ph type="sldNum" sz="quarter" idx="12"/>
          </p:nvPr>
        </p:nvSpPr>
        <p:spPr/>
        <p:txBody>
          <a:bodyPr/>
          <a:lstStyle/>
          <a:p>
            <a:fld id="{508A7C9B-EC0F-433A-9BE9-BEF71E552AB7}" type="slidenum">
              <a:rPr lang="id-ID" smtClean="0"/>
              <a:pPr/>
              <a:t>6</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7972452" cy="4268799"/>
          </a:xfrm>
        </p:spPr>
        <p:txBody>
          <a:bodyPr>
            <a:normAutofit/>
          </a:bodyPr>
          <a:lstStyle/>
          <a:p>
            <a:pPr marL="187325" indent="0" algn="r">
              <a:spcBef>
                <a:spcPts val="0"/>
              </a:spcBef>
              <a:buNone/>
            </a:pPr>
            <a:r>
              <a:rPr lang="id-ID" sz="3200" dirty="0" smtClean="0">
                <a:latin typeface="Calibri" pitchFamily="34" charset="0"/>
                <a:cs typeface="Calibri" pitchFamily="34" charset="0"/>
              </a:rPr>
              <a:t>Ditandai dengan terbitnya majalah sastra asuhan HB Jassin  (Kisah).</a:t>
            </a:r>
          </a:p>
          <a:p>
            <a:pPr marL="187325" indent="0" algn="r">
              <a:spcBef>
                <a:spcPts val="0"/>
              </a:spcBef>
              <a:buNone/>
            </a:pPr>
            <a:r>
              <a:rPr lang="id-ID" sz="3200" dirty="0" smtClean="0">
                <a:latin typeface="Calibri" pitchFamily="34" charset="0"/>
                <a:cs typeface="Calibri" pitchFamily="34" charset="0"/>
              </a:rPr>
              <a:t>Didominasi jenis cerpen dan kumpulan puisi yang bertema protes terhadap berbagai kebijakan pemerintah.</a:t>
            </a:r>
          </a:p>
          <a:p>
            <a:pPr marL="187325" indent="0" algn="r">
              <a:spcBef>
                <a:spcPts val="0"/>
              </a:spcBef>
              <a:buNone/>
            </a:pPr>
            <a:r>
              <a:rPr lang="id-ID" sz="3200" dirty="0" smtClean="0">
                <a:latin typeface="Calibri" pitchFamily="34" charset="0"/>
                <a:cs typeface="Calibri" pitchFamily="34" charset="0"/>
              </a:rPr>
              <a:t>Sastrawan: Pramoedya Ananta Toer, NH Dini, Sitor Situmorang, Muhtar Lubis, dll.</a:t>
            </a:r>
          </a:p>
        </p:txBody>
      </p:sp>
      <p:sp>
        <p:nvSpPr>
          <p:cNvPr id="2" name="Title 1"/>
          <p:cNvSpPr>
            <a:spLocks noGrp="1"/>
          </p:cNvSpPr>
          <p:nvPr>
            <p:ph type="title"/>
          </p:nvPr>
        </p:nvSpPr>
        <p:spPr>
          <a:xfrm>
            <a:off x="428596" y="857232"/>
            <a:ext cx="7929618" cy="1000132"/>
          </a:xfrm>
        </p:spPr>
        <p:txBody>
          <a:bodyPr/>
          <a:lstStyle/>
          <a:p>
            <a:pPr algn="r"/>
            <a:r>
              <a:rPr lang="id-ID" dirty="0" smtClean="0"/>
              <a:t>Karakteristik</a:t>
            </a:r>
            <a:endParaRPr lang="id-ID" dirty="0"/>
          </a:p>
        </p:txBody>
      </p:sp>
      <p:sp>
        <p:nvSpPr>
          <p:cNvPr id="4" name="Slide Number Placeholder 3"/>
          <p:cNvSpPr>
            <a:spLocks noGrp="1"/>
          </p:cNvSpPr>
          <p:nvPr>
            <p:ph type="sldNum" sz="quarter" idx="12"/>
          </p:nvPr>
        </p:nvSpPr>
        <p:spPr/>
        <p:txBody>
          <a:bodyPr/>
          <a:lstStyle/>
          <a:p>
            <a:fld id="{508A7C9B-EC0F-433A-9BE9-BEF71E552AB7}" type="slidenum">
              <a:rPr lang="id-ID" smtClean="0"/>
              <a:pPr/>
              <a:t>7</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id-ID" sz="4800" spc="3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Angkatan 1966</a:t>
            </a:r>
            <a:endParaRPr lang="id-ID" sz="4800" spc="3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sz="quarter" idx="1"/>
          </p:nvPr>
        </p:nvSpPr>
        <p:spPr>
          <a:xfrm>
            <a:off x="301752" y="1643050"/>
            <a:ext cx="8503920" cy="4455998"/>
          </a:xfrm>
        </p:spPr>
        <p:txBody>
          <a:bodyPr>
            <a:normAutofit fontScale="92500" lnSpcReduction="20000"/>
          </a:bodyPr>
          <a:lstStyle/>
          <a:p>
            <a:pPr marL="354013" indent="-354013">
              <a:lnSpc>
                <a:spcPct val="110000"/>
              </a:lnSpc>
              <a:spcBef>
                <a:spcPts val="0"/>
              </a:spcBef>
            </a:pPr>
            <a:r>
              <a:rPr lang="id-ID" sz="4000" dirty="0">
                <a:latin typeface="Agency FB" pitchFamily="34" charset="0"/>
              </a:rPr>
              <a:t>Angkatan ini ditandai dengan terbitnya Horison (majalah sastra) pimpinan Mochtar </a:t>
            </a:r>
            <a:r>
              <a:rPr lang="id-ID" sz="4000" dirty="0" smtClean="0">
                <a:latin typeface="Agency FB" pitchFamily="34" charset="0"/>
              </a:rPr>
              <a:t>Lubis.  Penerbit </a:t>
            </a:r>
            <a:r>
              <a:rPr lang="id-ID" sz="4000" dirty="0">
                <a:latin typeface="Agency FB" pitchFamily="34" charset="0"/>
              </a:rPr>
              <a:t>Pustaka Jaya </a:t>
            </a:r>
            <a:r>
              <a:rPr lang="id-ID" sz="4000" dirty="0" smtClean="0">
                <a:latin typeface="Agency FB" pitchFamily="34" charset="0"/>
              </a:rPr>
              <a:t>sangat banyak </a:t>
            </a:r>
            <a:r>
              <a:rPr lang="id-ID" sz="4000" dirty="0">
                <a:latin typeface="Agency FB" pitchFamily="34" charset="0"/>
              </a:rPr>
              <a:t>membantu dalam menerbitkan karya-karya sastra pada masa ini</a:t>
            </a:r>
            <a:r>
              <a:rPr lang="id-ID" sz="4000" dirty="0" smtClean="0">
                <a:latin typeface="Agency FB" pitchFamily="34" charset="0"/>
              </a:rPr>
              <a:t>.</a:t>
            </a:r>
          </a:p>
          <a:p>
            <a:pPr marL="354013" indent="-354013">
              <a:lnSpc>
                <a:spcPct val="110000"/>
              </a:lnSpc>
              <a:spcBef>
                <a:spcPts val="0"/>
              </a:spcBef>
            </a:pPr>
            <a:r>
              <a:rPr lang="id-ID" sz="4000" dirty="0" smtClean="0">
                <a:latin typeface="Agency FB" pitchFamily="34" charset="0"/>
              </a:rPr>
              <a:t>Beberapa satrawan pada angkatan ini antara lain: Umar Kayam, Ikranegara, Leon Agusta, Arifin C. Noer, Darmanto Jatman, Arief Budiman, Goenawan Mohamad.</a:t>
            </a:r>
          </a:p>
        </p:txBody>
      </p:sp>
      <p:sp>
        <p:nvSpPr>
          <p:cNvPr id="4" name="Slide Number Placeholder 3"/>
          <p:cNvSpPr>
            <a:spLocks noGrp="1"/>
          </p:cNvSpPr>
          <p:nvPr>
            <p:ph type="sldNum" sz="quarter" idx="12"/>
          </p:nvPr>
        </p:nvSpPr>
        <p:spPr/>
        <p:txBody>
          <a:bodyPr/>
          <a:lstStyle/>
          <a:p>
            <a:fld id="{508A7C9B-EC0F-433A-9BE9-BEF71E552AB7}"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solidFill>
                  <a:schemeClr val="bg1"/>
                </a:solidFill>
              </a:rPr>
              <a:t>Angkatan 1980</a:t>
            </a:r>
            <a:endParaRPr lang="id-ID" dirty="0">
              <a:solidFill>
                <a:schemeClr val="bg1"/>
              </a:solidFill>
            </a:endParaRPr>
          </a:p>
        </p:txBody>
      </p:sp>
      <p:sp>
        <p:nvSpPr>
          <p:cNvPr id="3" name="Content Placeholder 2"/>
          <p:cNvSpPr>
            <a:spLocks noGrp="1"/>
          </p:cNvSpPr>
          <p:nvPr>
            <p:ph idx="1"/>
          </p:nvPr>
        </p:nvSpPr>
        <p:spPr/>
        <p:txBody>
          <a:bodyPr>
            <a:normAutofit/>
          </a:bodyPr>
          <a:lstStyle/>
          <a:p>
            <a:r>
              <a:rPr lang="id-ID" dirty="0">
                <a:solidFill>
                  <a:schemeClr val="bg1"/>
                </a:solidFill>
              </a:rPr>
              <a:t>Karya sastra di Indonesia pada kurun waktu setelah tahun 1980, ditandai dengan banyaknya roman percintaan, </a:t>
            </a:r>
            <a:r>
              <a:rPr lang="id-ID" dirty="0" smtClean="0">
                <a:solidFill>
                  <a:schemeClr val="bg1"/>
                </a:solidFill>
              </a:rPr>
              <a:t>dengan sastrawan </a:t>
            </a:r>
            <a:r>
              <a:rPr lang="id-ID" dirty="0">
                <a:solidFill>
                  <a:schemeClr val="bg1"/>
                </a:solidFill>
              </a:rPr>
              <a:t>wanita yang menonjol pada masa tersebut yaitu </a:t>
            </a:r>
            <a:r>
              <a:rPr lang="id-ID" dirty="0" smtClean="0">
                <a:solidFill>
                  <a:schemeClr val="bg1"/>
                </a:solidFill>
              </a:rPr>
              <a:t> Marga </a:t>
            </a:r>
            <a:r>
              <a:rPr lang="id-ID" dirty="0">
                <a:solidFill>
                  <a:schemeClr val="bg1"/>
                </a:solidFill>
              </a:rPr>
              <a:t>T. </a:t>
            </a:r>
            <a:endParaRPr lang="id-ID" dirty="0" smtClean="0">
              <a:solidFill>
                <a:schemeClr val="bg1"/>
              </a:solidFill>
            </a:endParaRPr>
          </a:p>
          <a:p>
            <a:r>
              <a:rPr lang="id-ID" dirty="0" smtClean="0">
                <a:solidFill>
                  <a:schemeClr val="bg1"/>
                </a:solidFill>
              </a:rPr>
              <a:t>Karya </a:t>
            </a:r>
            <a:r>
              <a:rPr lang="id-ID" dirty="0">
                <a:solidFill>
                  <a:schemeClr val="bg1"/>
                </a:solidFill>
              </a:rPr>
              <a:t>sastra Indonesia pada masa angkatan </a:t>
            </a:r>
            <a:r>
              <a:rPr lang="id-ID" dirty="0" smtClean="0">
                <a:solidFill>
                  <a:schemeClr val="bg1"/>
                </a:solidFill>
              </a:rPr>
              <a:t>ini tersebar </a:t>
            </a:r>
            <a:r>
              <a:rPr lang="id-ID" dirty="0">
                <a:solidFill>
                  <a:schemeClr val="bg1"/>
                </a:solidFill>
              </a:rPr>
              <a:t>luas diberbagai majalah dan penerbitan umum</a:t>
            </a:r>
            <a:r>
              <a:rPr lang="id-ID" dirty="0" smtClean="0">
                <a:solidFill>
                  <a:schemeClr val="bg1"/>
                </a:solidFill>
              </a:rPr>
              <a:t>.</a:t>
            </a:r>
            <a:endParaRPr lang="id-ID" dirty="0">
              <a:solidFill>
                <a:schemeClr val="bg1"/>
              </a:solidFill>
            </a:endParaRPr>
          </a:p>
        </p:txBody>
      </p:sp>
      <p:sp>
        <p:nvSpPr>
          <p:cNvPr id="5" name="Slide Number Placeholder 4"/>
          <p:cNvSpPr>
            <a:spLocks noGrp="1"/>
          </p:cNvSpPr>
          <p:nvPr>
            <p:ph type="sldNum" sz="quarter" idx="12"/>
          </p:nvPr>
        </p:nvSpPr>
        <p:spPr/>
        <p:txBody>
          <a:bodyPr/>
          <a:lstStyle/>
          <a:p>
            <a:fld id="{508A7C9B-EC0F-433A-9BE9-BEF71E552AB7}" type="slidenum">
              <a:rPr lang="id-ID" smtClean="0"/>
              <a:pPr/>
              <a:t>9</a:t>
            </a:fld>
            <a:endParaRPr lang="id-ID"/>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1460</Words>
  <Application>Microsoft Office PowerPoint</Application>
  <PresentationFormat>On-screen Show (4:3)</PresentationFormat>
  <Paragraphs>137</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Civic</vt:lpstr>
      <vt:lpstr>Concourse</vt:lpstr>
      <vt:lpstr>Opulent</vt:lpstr>
      <vt:lpstr>Budaya Indonesia Kontemporer</vt:lpstr>
      <vt:lpstr>Budaya Kontemporer</vt:lpstr>
      <vt:lpstr>Hedonisme Budaya</vt:lpstr>
      <vt:lpstr>Seni Sastra</vt:lpstr>
      <vt:lpstr>Manikebu vs Lekra</vt:lpstr>
      <vt:lpstr>Slide 6</vt:lpstr>
      <vt:lpstr>Karakteristik</vt:lpstr>
      <vt:lpstr>Angkatan 1966</vt:lpstr>
      <vt:lpstr>Angkatan 1980</vt:lpstr>
      <vt:lpstr>Slide 10</vt:lpstr>
      <vt:lpstr>Angkatan 2000</vt:lpstr>
      <vt:lpstr>Karakteristik</vt:lpstr>
      <vt:lpstr>Seni Arsitektur</vt:lpstr>
      <vt:lpstr>Slide 14</vt:lpstr>
      <vt:lpstr>Desain</vt:lpstr>
      <vt:lpstr>Bahan</vt:lpstr>
      <vt:lpstr>Slide 17</vt:lpstr>
      <vt:lpstr>Slide 18</vt:lpstr>
      <vt:lpstr>Slide 19</vt:lpstr>
      <vt:lpstr>Perkembangan Seni Rupa</vt:lpstr>
      <vt:lpstr>Budaya Populer sudrajat@uny.ac.id/ </vt:lpstr>
      <vt:lpstr>Definisi</vt:lpstr>
      <vt:lpstr>Ben Agger: Aliran Budaya Pop</vt:lpstr>
      <vt:lpstr>Peran TV</vt:lpstr>
      <vt:lpstr>Peran TV ...</vt:lpstr>
      <vt:lpstr>Karakteristik Budaya Populer</vt:lpstr>
      <vt:lpstr>Stigma</vt:lpstr>
      <vt:lpstr>Item Pop culture</vt:lpstr>
      <vt:lpstr>Musik Dangdut</vt:lpstr>
      <vt:lpstr>Bintang  Dangdut</vt:lpstr>
      <vt:lpstr>Jeans Sebagai Budaya Populer</vt:lpstr>
      <vt:lpstr>Lynn Downey:</vt:lpstr>
      <vt:lpstr>Cantik?</vt:lpstr>
      <vt:lpstr>Slide 34</vt:lpstr>
      <vt:lpstr>Slide 35</vt:lpstr>
      <vt:lpstr>Slide 36</vt:lpstr>
      <vt:lpstr>Jilbab  sebagai  tren</vt:lpstr>
      <vt:lpstr>Slide 38</vt:lpstr>
      <vt:lpstr>Pola Makan</vt:lpstr>
      <vt:lpstr>Refleksi</vt:lpstr>
      <vt:lpstr>Refleksi</vt:lpstr>
      <vt:lpstr>Slide 42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Budaya Indonesia Kontemporer</dc:title>
  <dc:creator>TOSHIBA</dc:creator>
  <cp:lastModifiedBy>Sudrajat</cp:lastModifiedBy>
  <cp:revision>64</cp:revision>
  <dcterms:created xsi:type="dcterms:W3CDTF">2011-11-28T18:35:30Z</dcterms:created>
  <dcterms:modified xsi:type="dcterms:W3CDTF">2011-12-13T02:44:32Z</dcterms:modified>
</cp:coreProperties>
</file>