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662" r:id="rId5"/>
    <p:sldMasterId id="2147483698" r:id="rId6"/>
    <p:sldMasterId id="2147483710" r:id="rId7"/>
    <p:sldMasterId id="2147483722" r:id="rId8"/>
  </p:sldMasterIdLst>
  <p:notesMasterIdLst>
    <p:notesMasterId r:id="rId40"/>
  </p:notesMasterIdLst>
  <p:handoutMasterIdLst>
    <p:handoutMasterId r:id="rId41"/>
  </p:handoutMasterIdLst>
  <p:sldIdLst>
    <p:sldId id="296" r:id="rId9"/>
    <p:sldId id="298" r:id="rId10"/>
    <p:sldId id="299" r:id="rId11"/>
    <p:sldId id="301" r:id="rId12"/>
    <p:sldId id="300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1" r:id="rId22"/>
    <p:sldId id="313" r:id="rId23"/>
    <p:sldId id="310" r:id="rId24"/>
    <p:sldId id="314" r:id="rId25"/>
    <p:sldId id="315" r:id="rId26"/>
    <p:sldId id="326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4" r:id="rId35"/>
    <p:sldId id="328" r:id="rId36"/>
    <p:sldId id="329" r:id="rId37"/>
    <p:sldId id="325" r:id="rId38"/>
    <p:sldId id="327" r:id="rId39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 Inspir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 Inspir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 Inspir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 Inspir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00"/>
    <a:srgbClr val="000000"/>
    <a:srgbClr val="E1DBDA"/>
    <a:srgbClr val="E1D9DA"/>
    <a:srgbClr val="EEE6E7"/>
    <a:srgbClr val="E2D8DA"/>
    <a:srgbClr val="E7DFE1"/>
    <a:srgbClr val="FFFF9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736" autoAdjust="0"/>
    <p:restoredTop sz="90973" autoAdjust="0"/>
  </p:normalViewPr>
  <p:slideViewPr>
    <p:cSldViewPr>
      <p:cViewPr>
        <p:scale>
          <a:sx n="60" d="100"/>
          <a:sy n="60" d="100"/>
        </p:scale>
        <p:origin x="-142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AF18F68-E95A-415A-8C74-7D3AC8857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BC20C4-CC7A-44C5-A65D-EC67185B1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C20C4-CC7A-44C5-A65D-EC67185B100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198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pic>
        <p:nvPicPr>
          <p:cNvPr id="119812" name="Picture 7" descr="D:\Users\a270q8t\My Documents\My Pictures\roulette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11551"/>
          <a:stretch>
            <a:fillRect/>
          </a:stretch>
        </p:blipFill>
        <p:spPr bwMode="auto">
          <a:xfrm>
            <a:off x="0" y="0"/>
            <a:ext cx="9155113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357188"/>
            <a:ext cx="2117725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57188"/>
            <a:ext cx="6202363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57188"/>
            <a:ext cx="8459788" cy="1276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42900" y="1765300"/>
            <a:ext cx="8459788" cy="409733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11/21/2011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11/21/2011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65300"/>
            <a:ext cx="4152900" cy="4097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65300"/>
            <a:ext cx="4154488" cy="4097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357188"/>
            <a:ext cx="8459788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765300"/>
            <a:ext cx="8459788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6" name="Picture 7" descr="D:\Users\a270q8t\My Documents\My Pictures\roulette.jpg"/>
          <p:cNvPicPr>
            <a:picLocks noChangeAspect="1" noChangeArrowheads="1"/>
          </p:cNvPicPr>
          <p:nvPr/>
        </p:nvPicPr>
        <p:blipFill>
          <a:blip r:embed="rId14">
            <a:lum bright="70000" contrast="-70000"/>
          </a:blip>
          <a:srcRect r="11551"/>
          <a:stretch>
            <a:fillRect/>
          </a:stretch>
        </p:blipFill>
        <p:spPr bwMode="auto">
          <a:xfrm>
            <a:off x="0" y="0"/>
            <a:ext cx="9155113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zoom/>
  </p:transition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rgbClr val="4157AD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rgbClr val="4157AD"/>
          </a:solidFill>
          <a:latin typeface="GE Inspira" pitchFamily="34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rgbClr val="4157AD"/>
          </a:solidFill>
          <a:latin typeface="GE Inspira" pitchFamily="34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rgbClr val="4157AD"/>
          </a:solidFill>
          <a:latin typeface="GE Inspira" pitchFamily="34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rgbClr val="4157AD"/>
          </a:solidFill>
          <a:latin typeface="GE Inspira" pitchFamily="34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rgbClr val="4157AD"/>
          </a:solidFill>
          <a:latin typeface="GE Inspira" pitchFamily="34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rgbClr val="4157AD"/>
          </a:solidFill>
          <a:latin typeface="GE Inspira" pitchFamily="34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rgbClr val="4157AD"/>
          </a:solidFill>
          <a:latin typeface="GE Inspira" pitchFamily="34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rgbClr val="4157AD"/>
          </a:solidFill>
          <a:latin typeface="GE Inspir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4880"/>
        </a:buClr>
        <a:buChar char="•"/>
        <a:defRPr sz="3200">
          <a:solidFill>
            <a:srgbClr val="4157AD"/>
          </a:solidFill>
          <a:latin typeface="+mn-lt"/>
          <a:ea typeface="+mn-ea"/>
          <a:cs typeface="+mn-cs"/>
        </a:defRPr>
      </a:lvl1pPr>
      <a:lvl2pPr marL="403225" indent="-288925" algn="l" rtl="0" eaLnBrk="1" fontAlgn="base" hangingPunct="1">
        <a:spcBef>
          <a:spcPct val="20000"/>
        </a:spcBef>
        <a:spcAft>
          <a:spcPct val="0"/>
        </a:spcAft>
        <a:buClr>
          <a:srgbClr val="004880"/>
        </a:buClr>
        <a:buFont typeface="GE Inspira" pitchFamily="34" charset="0"/>
        <a:buChar char="&gt;"/>
        <a:defRPr sz="3200">
          <a:solidFill>
            <a:srgbClr val="4157AD"/>
          </a:solidFill>
          <a:latin typeface="+mn-lt"/>
        </a:defRPr>
      </a:lvl2pPr>
      <a:lvl3pPr marL="857250" indent="-277813" algn="l" rtl="0" eaLnBrk="1" fontAlgn="base" hangingPunct="1">
        <a:spcBef>
          <a:spcPct val="2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4157AD"/>
          </a:solidFill>
          <a:latin typeface="+mn-lt"/>
        </a:defRPr>
      </a:lvl3pPr>
      <a:lvl4pPr marL="1255713" indent="-284163" algn="l" rtl="0" eaLnBrk="1" fontAlgn="base" hangingPunct="1">
        <a:spcBef>
          <a:spcPct val="20000"/>
        </a:spcBef>
        <a:spcAft>
          <a:spcPct val="0"/>
        </a:spcAft>
        <a:buClr>
          <a:srgbClr val="004880"/>
        </a:buClr>
        <a:buFont typeface="Times" pitchFamily="18" charset="0"/>
        <a:buChar char="•"/>
        <a:defRPr sz="3200">
          <a:solidFill>
            <a:srgbClr val="4157AD"/>
          </a:solidFill>
          <a:latin typeface="+mn-lt"/>
        </a:defRPr>
      </a:lvl4pPr>
      <a:lvl5pPr marL="1658938" indent="-288925" algn="l" rtl="0" eaLnBrk="1" fontAlgn="base" hangingPunct="1">
        <a:spcBef>
          <a:spcPct val="20000"/>
        </a:spcBef>
        <a:spcAft>
          <a:spcPct val="0"/>
        </a:spcAft>
        <a:buClr>
          <a:srgbClr val="004880"/>
        </a:buClr>
        <a:buChar char="»"/>
        <a:defRPr sz="3200">
          <a:solidFill>
            <a:srgbClr val="4157AD"/>
          </a:solidFill>
          <a:latin typeface="+mn-lt"/>
        </a:defRPr>
      </a:lvl5pPr>
      <a:lvl6pPr marL="2116138" indent="-288925" algn="l" rtl="0" eaLnBrk="1" fontAlgn="base" hangingPunct="1">
        <a:spcBef>
          <a:spcPct val="20000"/>
        </a:spcBef>
        <a:spcAft>
          <a:spcPct val="0"/>
        </a:spcAft>
        <a:buClr>
          <a:srgbClr val="004880"/>
        </a:buClr>
        <a:buChar char="»"/>
        <a:defRPr sz="3200">
          <a:solidFill>
            <a:srgbClr val="4157AD"/>
          </a:solidFill>
          <a:latin typeface="+mn-lt"/>
        </a:defRPr>
      </a:lvl6pPr>
      <a:lvl7pPr marL="2573338" indent="-288925" algn="l" rtl="0" eaLnBrk="1" fontAlgn="base" hangingPunct="1">
        <a:spcBef>
          <a:spcPct val="20000"/>
        </a:spcBef>
        <a:spcAft>
          <a:spcPct val="0"/>
        </a:spcAft>
        <a:buClr>
          <a:srgbClr val="004880"/>
        </a:buClr>
        <a:buChar char="»"/>
        <a:defRPr sz="3200">
          <a:solidFill>
            <a:srgbClr val="4157AD"/>
          </a:solidFill>
          <a:latin typeface="+mn-lt"/>
        </a:defRPr>
      </a:lvl7pPr>
      <a:lvl8pPr marL="3030538" indent="-288925" algn="l" rtl="0" eaLnBrk="1" fontAlgn="base" hangingPunct="1">
        <a:spcBef>
          <a:spcPct val="20000"/>
        </a:spcBef>
        <a:spcAft>
          <a:spcPct val="0"/>
        </a:spcAft>
        <a:buClr>
          <a:srgbClr val="004880"/>
        </a:buClr>
        <a:buChar char="»"/>
        <a:defRPr sz="3200">
          <a:solidFill>
            <a:srgbClr val="4157AD"/>
          </a:solidFill>
          <a:latin typeface="+mn-lt"/>
        </a:defRPr>
      </a:lvl8pPr>
      <a:lvl9pPr marL="3487738" indent="-288925" algn="l" rtl="0" eaLnBrk="1" fontAlgn="base" hangingPunct="1">
        <a:spcBef>
          <a:spcPct val="20000"/>
        </a:spcBef>
        <a:spcAft>
          <a:spcPct val="0"/>
        </a:spcAft>
        <a:buClr>
          <a:srgbClr val="004880"/>
        </a:buClr>
        <a:buChar char="»"/>
        <a:defRPr sz="3200">
          <a:solidFill>
            <a:srgbClr val="4157A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6A5EC-D29A-41D8-A79A-F705526E1A64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1AE68-8A21-4C4D-94E1-6E44A67B8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11/22/2011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362200"/>
            <a:ext cx="7696200" cy="1828800"/>
          </a:xfrm>
        </p:spPr>
        <p:txBody>
          <a:bodyPr/>
          <a:lstStyle/>
          <a:p>
            <a:pPr algn="r" eaLnBrk="1" hangingPunct="1"/>
            <a:r>
              <a:rPr lang="en-US" sz="3600" b="0" cap="none" spc="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Perkembangan</a:t>
            </a:r>
            <a:r>
              <a:rPr lang="en-US" sz="3600" b="0" cap="none" spc="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</a:t>
            </a:r>
            <a:r>
              <a:rPr lang="en-US" sz="3600" b="0" cap="none" spc="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Budaya</a:t>
            </a:r>
            <a:r>
              <a:rPr lang="en-US" sz="3600" b="0" cap="none" spc="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/>
            </a:r>
            <a:br>
              <a:rPr lang="en-US" sz="3600" b="0" cap="none" spc="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</a:br>
            <a:r>
              <a:rPr lang="en-US" sz="3600" b="0" cap="none" spc="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Indonesia </a:t>
            </a:r>
            <a:br>
              <a:rPr lang="en-US" sz="3600" b="0" cap="none" spc="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</a:br>
            <a:r>
              <a:rPr lang="en-US" sz="3600" b="0" cap="none" spc="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Masa</a:t>
            </a:r>
            <a:r>
              <a:rPr lang="en-US" sz="3600" b="0" cap="none" spc="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Islam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447800" y="3962400"/>
            <a:ext cx="6705600" cy="609600"/>
          </a:xfrm>
        </p:spPr>
        <p:txBody>
          <a:bodyPr/>
          <a:lstStyle/>
          <a:p>
            <a:pPr algn="r"/>
            <a:r>
              <a:rPr lang="en-US" sz="2400" i="1" dirty="0" smtClean="0">
                <a:solidFill>
                  <a:srgbClr val="000000"/>
                </a:solidFill>
                <a:latin typeface="Agency FB" pitchFamily="34" charset="0"/>
              </a:rPr>
              <a:t>sudrajat@uny.ac.id/</a:t>
            </a:r>
            <a:endParaRPr lang="en-US" sz="2400" i="1" dirty="0">
              <a:solidFill>
                <a:srgbClr val="000000"/>
              </a:solidFill>
              <a:latin typeface="Agency FB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524000" y="2695575"/>
            <a:ext cx="73152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</a:pPr>
            <a:endParaRPr lang="en-US">
              <a:solidFill>
                <a:srgbClr val="4157AD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4" grpId="0" build="p"/>
      <p:bldP spid="553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0"/>
            <a:ext cx="8229600" cy="1143000"/>
          </a:xfrm>
        </p:spPr>
        <p:txBody>
          <a:bodyPr/>
          <a:lstStyle/>
          <a:p>
            <a:r>
              <a:rPr lang="en-US" sz="3200" dirty="0" err="1" smtClean="0">
                <a:latin typeface="Candara" pitchFamily="34" charset="0"/>
              </a:rPr>
              <a:t>Gerbang</a:t>
            </a:r>
            <a:r>
              <a:rPr lang="en-US" sz="3200" dirty="0" smtClean="0">
                <a:latin typeface="Candara" pitchFamily="34" charset="0"/>
              </a:rPr>
              <a:t> </a:t>
            </a:r>
            <a:r>
              <a:rPr lang="en-US" sz="3200" dirty="0" err="1" smtClean="0">
                <a:latin typeface="Candara" pitchFamily="34" charset="0"/>
              </a:rPr>
              <a:t>Makam</a:t>
            </a:r>
            <a:r>
              <a:rPr lang="en-US" sz="3200" dirty="0" smtClean="0">
                <a:latin typeface="Candara" pitchFamily="34" charset="0"/>
              </a:rPr>
              <a:t> </a:t>
            </a:r>
            <a:r>
              <a:rPr lang="en-US" sz="3200" dirty="0" err="1" smtClean="0">
                <a:latin typeface="Candara" pitchFamily="34" charset="0"/>
              </a:rPr>
              <a:t>Sendang</a:t>
            </a:r>
            <a:r>
              <a:rPr lang="en-US" sz="3200" dirty="0" smtClean="0">
                <a:latin typeface="Candara" pitchFamily="34" charset="0"/>
              </a:rPr>
              <a:t> </a:t>
            </a:r>
            <a:r>
              <a:rPr lang="en-US" sz="3200" dirty="0" err="1" smtClean="0">
                <a:latin typeface="Candara" pitchFamily="34" charset="0"/>
              </a:rPr>
              <a:t>Duwur</a:t>
            </a:r>
            <a:r>
              <a:rPr lang="en-US" sz="3200" dirty="0" smtClean="0">
                <a:latin typeface="Candara" pitchFamily="34" charset="0"/>
              </a:rPr>
              <a:t> (</a:t>
            </a:r>
            <a:r>
              <a:rPr lang="en-US" sz="3200" dirty="0" err="1" smtClean="0">
                <a:latin typeface="Candara" pitchFamily="34" charset="0"/>
              </a:rPr>
              <a:t>Tuban</a:t>
            </a:r>
            <a:r>
              <a:rPr lang="en-US" sz="3200" dirty="0" smtClean="0">
                <a:latin typeface="Candara" pitchFamily="34" charset="0"/>
              </a:rPr>
              <a:t>)</a:t>
            </a:r>
            <a:endParaRPr lang="en-US" dirty="0">
              <a:latin typeface="Candara" pitchFamily="34" charset="0"/>
            </a:endParaRPr>
          </a:p>
        </p:txBody>
      </p:sp>
      <p:pic>
        <p:nvPicPr>
          <p:cNvPr id="4098" name="Picture 2" descr="H:\gerbang sendang duw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25221"/>
            <a:ext cx="7648575" cy="508977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en-US" sz="4000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Seni</a:t>
            </a:r>
            <a:r>
              <a:rPr lang="en-US" sz="40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4000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Pahat</a:t>
            </a:r>
            <a:endParaRPr lang="en-US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92500" lnSpcReduction="10000"/>
          </a:bodyPr>
          <a:lstStyle/>
          <a:p>
            <a:pPr marL="568325" indent="-568325" algn="just">
              <a:buFont typeface="Wingdings" pitchFamily="2" charset="2"/>
              <a:buChar char="Ø"/>
            </a:pPr>
            <a:r>
              <a:rPr lang="en-US" dirty="0" err="1" smtClean="0">
                <a:latin typeface="Candara" pitchFamily="34" charset="0"/>
              </a:rPr>
              <a:t>Seni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pahat</a:t>
            </a:r>
            <a:r>
              <a:rPr lang="en-US" dirty="0" smtClean="0">
                <a:latin typeface="Candara" pitchFamily="34" charset="0"/>
              </a:rPr>
              <a:t>  (</a:t>
            </a:r>
            <a:r>
              <a:rPr lang="en-US" dirty="0" err="1" smtClean="0">
                <a:latin typeface="Candara" pitchFamily="34" charset="0"/>
              </a:rPr>
              <a:t>seni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patung</a:t>
            </a:r>
            <a:r>
              <a:rPr lang="en-US" dirty="0" smtClean="0">
                <a:latin typeface="Candara" pitchFamily="34" charset="0"/>
              </a:rPr>
              <a:t>) yang </a:t>
            </a:r>
            <a:r>
              <a:rPr lang="en-US" dirty="0" err="1" smtClean="0">
                <a:latin typeface="Candara" pitchFamily="34" charset="0"/>
              </a:rPr>
              <a:t>sangat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berkembang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pada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masa</a:t>
            </a:r>
            <a:r>
              <a:rPr lang="en-US" dirty="0" smtClean="0">
                <a:latin typeface="Candara" pitchFamily="34" charset="0"/>
              </a:rPr>
              <a:t> Hindu-</a:t>
            </a:r>
            <a:r>
              <a:rPr lang="en-US" dirty="0" err="1" smtClean="0">
                <a:latin typeface="Candara" pitchFamily="34" charset="0"/>
              </a:rPr>
              <a:t>Budha</a:t>
            </a:r>
            <a:r>
              <a:rPr lang="en-US" dirty="0" smtClean="0">
                <a:latin typeface="Candara" pitchFamily="34" charset="0"/>
              </a:rPr>
              <a:t>  </a:t>
            </a:r>
            <a:r>
              <a:rPr lang="en-US" dirty="0" err="1" smtClean="0">
                <a:latin typeface="Candara" pitchFamily="34" charset="0"/>
              </a:rPr>
              <a:t>tidak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berlanjut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pada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masa</a:t>
            </a:r>
            <a:r>
              <a:rPr lang="en-US" dirty="0" smtClean="0">
                <a:latin typeface="Candara" pitchFamily="34" charset="0"/>
              </a:rPr>
              <a:t> Islam, </a:t>
            </a:r>
            <a:r>
              <a:rPr lang="en-US" dirty="0" err="1" smtClean="0">
                <a:latin typeface="Candara" pitchFamily="34" charset="0"/>
              </a:rPr>
              <a:t>karena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ada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larangan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untuk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melukiskan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makhluk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hidup</a:t>
            </a:r>
            <a:r>
              <a:rPr lang="en-US" dirty="0" smtClean="0">
                <a:latin typeface="Candara" pitchFamily="34" charset="0"/>
              </a:rPr>
              <a:t>.</a:t>
            </a:r>
          </a:p>
          <a:p>
            <a:pPr marL="568325" indent="-568325" algn="just">
              <a:buFont typeface="Wingdings" pitchFamily="2" charset="2"/>
              <a:buChar char="Ø"/>
            </a:pPr>
            <a:r>
              <a:rPr lang="en-US" dirty="0" err="1" smtClean="0">
                <a:latin typeface="Candara" pitchFamily="34" charset="0"/>
              </a:rPr>
              <a:t>Seni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ukir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berkembang</a:t>
            </a:r>
            <a:r>
              <a:rPr lang="en-US" dirty="0" smtClean="0">
                <a:latin typeface="Candara" pitchFamily="34" charset="0"/>
              </a:rPr>
              <a:t>  </a:t>
            </a:r>
            <a:r>
              <a:rPr lang="en-US" dirty="0" err="1" smtClean="0">
                <a:latin typeface="Candara" pitchFamily="34" charset="0"/>
              </a:rPr>
              <a:t>dengan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memodifikasi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sesuai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ajaran</a:t>
            </a:r>
            <a:r>
              <a:rPr lang="en-US" dirty="0" smtClean="0">
                <a:latin typeface="Candara" pitchFamily="34" charset="0"/>
              </a:rPr>
              <a:t> Islam, </a:t>
            </a:r>
            <a:r>
              <a:rPr lang="en-US" dirty="0" err="1" smtClean="0">
                <a:latin typeface="Candara" pitchFamily="34" charset="0"/>
              </a:rPr>
              <a:t>makhluk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hidup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distylir</a:t>
            </a:r>
            <a:endParaRPr lang="en-US" dirty="0" smtClean="0">
              <a:latin typeface="Candara" pitchFamily="34" charset="0"/>
            </a:endParaRPr>
          </a:p>
          <a:p>
            <a:pPr marL="568325" indent="-568325" algn="just">
              <a:buFont typeface="Wingdings" pitchFamily="2" charset="2"/>
              <a:buChar char="Ø"/>
            </a:pPr>
            <a:r>
              <a:rPr lang="en-US" dirty="0" err="1" smtClean="0">
                <a:latin typeface="Candara" pitchFamily="34" charset="0"/>
              </a:rPr>
              <a:t>Seni</a:t>
            </a:r>
            <a:r>
              <a:rPr lang="en-US" dirty="0" smtClean="0">
                <a:latin typeface="Candara" pitchFamily="34" charset="0"/>
              </a:rPr>
              <a:t>  </a:t>
            </a:r>
            <a:r>
              <a:rPr lang="en-US" dirty="0" err="1" smtClean="0">
                <a:latin typeface="Candara" pitchFamily="34" charset="0"/>
              </a:rPr>
              <a:t>kaligrafi</a:t>
            </a:r>
            <a:r>
              <a:rPr lang="en-US" dirty="0" smtClean="0">
                <a:latin typeface="Candara" pitchFamily="34" charset="0"/>
              </a:rPr>
              <a:t>: </a:t>
            </a:r>
            <a:r>
              <a:rPr lang="en-US" dirty="0" err="1" smtClean="0">
                <a:latin typeface="Candara" pitchFamily="34" charset="0"/>
              </a:rPr>
              <a:t>ukiran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ayat-ayat</a:t>
            </a:r>
            <a:r>
              <a:rPr lang="en-US" dirty="0" smtClean="0">
                <a:latin typeface="Candara" pitchFamily="34" charset="0"/>
              </a:rPr>
              <a:t> Al Qur’an </a:t>
            </a:r>
            <a:r>
              <a:rPr lang="en-US" dirty="0" err="1" smtClean="0">
                <a:latin typeface="Candara" pitchFamily="34" charset="0"/>
              </a:rPr>
              <a:t>menjadi</a:t>
            </a:r>
            <a:r>
              <a:rPr lang="en-US" dirty="0" smtClean="0">
                <a:latin typeface="Candara" pitchFamily="34" charset="0"/>
              </a:rPr>
              <a:t> trend </a:t>
            </a:r>
            <a:r>
              <a:rPr lang="en-US" dirty="0" err="1" smtClean="0">
                <a:latin typeface="Candara" pitchFamily="34" charset="0"/>
              </a:rPr>
              <a:t>baru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dalam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perkembangan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seni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ukir</a:t>
            </a:r>
            <a:r>
              <a:rPr lang="en-US" dirty="0" smtClean="0">
                <a:latin typeface="Candara" pitchFamily="34" charset="0"/>
              </a:rPr>
              <a:t> Indonesia</a:t>
            </a:r>
          </a:p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Kaligrafi</a:t>
            </a:r>
            <a:endParaRPr lang="en-US" sz="2400" dirty="0"/>
          </a:p>
        </p:txBody>
      </p:sp>
      <p:pic>
        <p:nvPicPr>
          <p:cNvPr id="8" name="Picture Placeholder 7" descr="kaligrafi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847" b="3847"/>
          <a:stretch>
            <a:fillRect/>
          </a:stretch>
        </p:blipFill>
        <p:spPr>
          <a:xfrm>
            <a:off x="2286000" y="838199"/>
            <a:ext cx="4572000" cy="3889375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Larangan</a:t>
            </a:r>
            <a:r>
              <a:rPr lang="en-US" sz="1800" dirty="0" smtClean="0"/>
              <a:t> </a:t>
            </a:r>
            <a:r>
              <a:rPr lang="en-US" sz="1800" dirty="0" err="1" smtClean="0"/>
              <a:t>mengukir</a:t>
            </a:r>
            <a:r>
              <a:rPr lang="en-US" sz="1800" dirty="0" smtClean="0"/>
              <a:t> </a:t>
            </a:r>
            <a:r>
              <a:rPr lang="en-US" sz="1800" dirty="0" err="1" smtClean="0"/>
              <a:t>makhluk</a:t>
            </a:r>
            <a:r>
              <a:rPr lang="en-US" sz="1800" dirty="0" smtClean="0"/>
              <a:t> </a:t>
            </a:r>
            <a:r>
              <a:rPr lang="en-US" sz="1800" dirty="0" err="1" smtClean="0"/>
              <a:t>hidup</a:t>
            </a:r>
            <a:r>
              <a:rPr lang="en-US" sz="1800" dirty="0" smtClean="0"/>
              <a:t> </a:t>
            </a:r>
            <a:r>
              <a:rPr lang="en-US" sz="1800" dirty="0" err="1" smtClean="0"/>
              <a:t>menumbuhkan</a:t>
            </a:r>
            <a:r>
              <a:rPr lang="en-US" sz="1800" dirty="0" smtClean="0"/>
              <a:t> trend </a:t>
            </a:r>
            <a:r>
              <a:rPr lang="en-US" sz="1800" dirty="0" err="1" smtClean="0"/>
              <a:t>baru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seni</a:t>
            </a:r>
            <a:r>
              <a:rPr lang="en-US" sz="1800" dirty="0" smtClean="0"/>
              <a:t> </a:t>
            </a:r>
            <a:r>
              <a:rPr lang="en-US" sz="1800" dirty="0" err="1" smtClean="0"/>
              <a:t>ukir</a:t>
            </a:r>
            <a:r>
              <a:rPr lang="en-US" sz="1800" dirty="0" smtClean="0"/>
              <a:t> Indonesia </a:t>
            </a:r>
            <a:r>
              <a:rPr lang="en-US" sz="1800" dirty="0" err="1" smtClean="0"/>
              <a:t>yaitu</a:t>
            </a:r>
            <a:r>
              <a:rPr lang="en-US" sz="1800" dirty="0" smtClean="0"/>
              <a:t> </a:t>
            </a:r>
            <a:r>
              <a:rPr lang="en-US" sz="1800" dirty="0" err="1" smtClean="0"/>
              <a:t>seni</a:t>
            </a:r>
            <a:r>
              <a:rPr lang="en-US" sz="1800" dirty="0" smtClean="0"/>
              <a:t> </a:t>
            </a:r>
            <a:r>
              <a:rPr lang="en-US" sz="1800" dirty="0" err="1" smtClean="0"/>
              <a:t>kaligrafi</a:t>
            </a:r>
            <a:endParaRPr lang="en-US" sz="1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334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Relief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Masjid</a:t>
            </a:r>
            <a:r>
              <a:rPr lang="en-US" dirty="0" smtClean="0"/>
              <a:t> </a:t>
            </a:r>
            <a:r>
              <a:rPr lang="en-US" dirty="0" err="1" smtClean="0"/>
              <a:t>Mantingan</a:t>
            </a:r>
            <a:endParaRPr lang="en-US" dirty="0"/>
          </a:p>
        </p:txBody>
      </p:sp>
      <p:pic>
        <p:nvPicPr>
          <p:cNvPr id="6146" name="Picture 2" descr="H:\mantinga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3324225" cy="3429517"/>
          </a:xfrm>
          <a:prstGeom prst="rect">
            <a:avLst/>
          </a:prstGeom>
          <a:noFill/>
        </p:spPr>
      </p:pic>
      <p:pic>
        <p:nvPicPr>
          <p:cNvPr id="6147" name="Picture 3" descr="H:\ukiran masjid manting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6281" y="1828800"/>
            <a:ext cx="4055269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53440"/>
            <a:ext cx="8183880" cy="1051560"/>
          </a:xfrm>
        </p:spPr>
        <p:txBody>
          <a:bodyPr anchor="ctr"/>
          <a:lstStyle/>
          <a:p>
            <a:r>
              <a:rPr lang="en-US" b="0" spc="300" dirty="0" err="1" smtClean="0">
                <a:solidFill>
                  <a:schemeClr val="tx1"/>
                </a:solidFill>
                <a:latin typeface="Candara" pitchFamily="34" charset="0"/>
              </a:rPr>
              <a:t>Kesusasteraan</a:t>
            </a:r>
            <a:endParaRPr lang="en-US" b="0" spc="3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4187952"/>
          </a:xfrm>
        </p:spPr>
        <p:txBody>
          <a:bodyPr/>
          <a:lstStyle/>
          <a:p>
            <a:pPr marL="457200" indent="-457200">
              <a:buClrTx/>
              <a:buSzPct val="75000"/>
              <a:buFont typeface="Wingdings" pitchFamily="2" charset="2"/>
              <a:buChar char="Ø"/>
            </a:pPr>
            <a:r>
              <a:rPr lang="en-US" sz="3200" dirty="0" smtClean="0">
                <a:latin typeface="Agency FB" pitchFamily="34" charset="0"/>
              </a:rPr>
              <a:t>Daerah Sumatera </a:t>
            </a:r>
            <a:r>
              <a:rPr lang="en-US" sz="3200" dirty="0" err="1" smtClean="0">
                <a:latin typeface="Agency FB" pitchFamily="34" charset="0"/>
              </a:rPr>
              <a:t>merupakan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awal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berkembangnya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sastra</a:t>
            </a:r>
            <a:r>
              <a:rPr lang="en-US" sz="3200" dirty="0" smtClean="0">
                <a:latin typeface="Agency FB" pitchFamily="34" charset="0"/>
              </a:rPr>
              <a:t> Islam, </a:t>
            </a:r>
            <a:r>
              <a:rPr lang="en-US" sz="3200" dirty="0" err="1" smtClean="0">
                <a:latin typeface="Agency FB" pitchFamily="34" charset="0"/>
              </a:rPr>
              <a:t>Jawa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kemudian</a:t>
            </a:r>
            <a:r>
              <a:rPr lang="en-US" sz="3200" dirty="0" smtClean="0">
                <a:latin typeface="Agency FB" pitchFamily="34" charset="0"/>
              </a:rPr>
              <a:t>. </a:t>
            </a:r>
          </a:p>
          <a:p>
            <a:pPr marL="457200" indent="-457200">
              <a:buClrTx/>
              <a:buSzPct val="75000"/>
              <a:buFont typeface="Wingdings" pitchFamily="2" charset="2"/>
              <a:buChar char="Ø"/>
            </a:pPr>
            <a:r>
              <a:rPr lang="en-US" sz="3200" dirty="0" err="1" smtClean="0">
                <a:latin typeface="Agency FB" pitchFamily="34" charset="0"/>
              </a:rPr>
              <a:t>Peran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sastra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zaman</a:t>
            </a:r>
            <a:r>
              <a:rPr lang="en-US" sz="3200" dirty="0" smtClean="0">
                <a:latin typeface="Agency FB" pitchFamily="34" charset="0"/>
              </a:rPr>
              <a:t> Hindu-</a:t>
            </a:r>
            <a:r>
              <a:rPr lang="en-US" sz="3200" dirty="0" err="1" smtClean="0">
                <a:latin typeface="Agency FB" pitchFamily="34" charset="0"/>
              </a:rPr>
              <a:t>Budha</a:t>
            </a:r>
            <a:r>
              <a:rPr lang="en-US" sz="3200" dirty="0" smtClean="0">
                <a:latin typeface="Agency FB" pitchFamily="34" charset="0"/>
              </a:rPr>
              <a:t>  </a:t>
            </a:r>
            <a:r>
              <a:rPr lang="en-US" sz="3200" dirty="0" err="1" smtClean="0">
                <a:latin typeface="Agency FB" pitchFamily="34" charset="0"/>
              </a:rPr>
              <a:t>masih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tampak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dimana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ada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gubahan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dari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kisah</a:t>
            </a:r>
            <a:r>
              <a:rPr lang="en-US" sz="3200" dirty="0" smtClean="0">
                <a:latin typeface="Agency FB" pitchFamily="34" charset="0"/>
              </a:rPr>
              <a:t> Ramayana-Mahabharata, </a:t>
            </a:r>
            <a:r>
              <a:rPr lang="en-US" sz="3200" dirty="0" err="1" smtClean="0">
                <a:latin typeface="Agency FB" pitchFamily="34" charset="0"/>
              </a:rPr>
              <a:t>namun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signifikansinya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kecil</a:t>
            </a:r>
            <a:r>
              <a:rPr lang="en-US" sz="3200" dirty="0" smtClean="0">
                <a:latin typeface="Agency FB" pitchFamily="34" charset="0"/>
              </a:rPr>
              <a:t>.</a:t>
            </a:r>
          </a:p>
          <a:p>
            <a:pPr marL="457200" indent="-457200">
              <a:buClrTx/>
              <a:buSzPct val="75000"/>
              <a:buFont typeface="Wingdings" pitchFamily="2" charset="2"/>
              <a:buChar char="Ø"/>
            </a:pPr>
            <a:r>
              <a:rPr lang="en-US" sz="3200" dirty="0" err="1" smtClean="0">
                <a:latin typeface="Agency FB" pitchFamily="34" charset="0"/>
              </a:rPr>
              <a:t>Pengaruh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sastra</a:t>
            </a:r>
            <a:r>
              <a:rPr lang="en-US" sz="3200" dirty="0" smtClean="0">
                <a:latin typeface="Agency FB" pitchFamily="34" charset="0"/>
              </a:rPr>
              <a:t>  Persia </a:t>
            </a:r>
            <a:r>
              <a:rPr lang="en-US" sz="3200" dirty="0" err="1" smtClean="0">
                <a:latin typeface="Agency FB" pitchFamily="34" charset="0"/>
              </a:rPr>
              <a:t>dan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Timur</a:t>
            </a:r>
            <a:r>
              <a:rPr lang="en-US" sz="3200" dirty="0" smtClean="0">
                <a:latin typeface="Agency FB" pitchFamily="34" charset="0"/>
              </a:rPr>
              <a:t> Tengah </a:t>
            </a:r>
            <a:r>
              <a:rPr lang="en-US" sz="3200" dirty="0" err="1" smtClean="0">
                <a:latin typeface="Agency FB" pitchFamily="34" charset="0"/>
              </a:rPr>
              <a:t>mulai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nampak</a:t>
            </a:r>
            <a:r>
              <a:rPr lang="en-US" sz="3200" dirty="0" smtClean="0">
                <a:latin typeface="Agency FB" pitchFamily="34" charset="0"/>
              </a:rPr>
              <a:t> yang </a:t>
            </a:r>
            <a:r>
              <a:rPr lang="en-US" sz="3200" dirty="0" err="1" smtClean="0">
                <a:latin typeface="Agency FB" pitchFamily="34" charset="0"/>
              </a:rPr>
              <a:t>dapat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dilihat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dari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isinya</a:t>
            </a:r>
            <a:r>
              <a:rPr lang="en-US" sz="3200" dirty="0" smtClean="0">
                <a:latin typeface="Agency FB" pitchFamily="34" charset="0"/>
              </a:rPr>
              <a:t>. </a:t>
            </a:r>
          </a:p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57188"/>
            <a:ext cx="8459788" cy="709612"/>
          </a:xfrm>
        </p:spPr>
        <p:txBody>
          <a:bodyPr anchor="ctr"/>
          <a:lstStyle/>
          <a:p>
            <a:r>
              <a:rPr lang="en-US" spc="300" dirty="0" err="1" smtClean="0">
                <a:solidFill>
                  <a:srgbClr val="000000"/>
                </a:solidFill>
                <a:latin typeface="Agency FB" pitchFamily="34" charset="0"/>
              </a:rPr>
              <a:t>Jenis</a:t>
            </a:r>
            <a:r>
              <a:rPr lang="en-US" spc="3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pc="300" dirty="0" err="1" smtClean="0">
                <a:solidFill>
                  <a:srgbClr val="000000"/>
                </a:solidFill>
                <a:latin typeface="Agency FB" pitchFamily="34" charset="0"/>
              </a:rPr>
              <a:t>Karya</a:t>
            </a:r>
            <a:r>
              <a:rPr lang="en-US" spc="3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pc="300" dirty="0" err="1" smtClean="0">
                <a:solidFill>
                  <a:srgbClr val="000000"/>
                </a:solidFill>
                <a:latin typeface="Agency FB" pitchFamily="34" charset="0"/>
              </a:rPr>
              <a:t>Sastra</a:t>
            </a:r>
            <a:endParaRPr lang="en-US" spc="300" dirty="0">
              <a:solidFill>
                <a:srgbClr val="000000"/>
              </a:solidFill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567238"/>
          </a:xfrm>
        </p:spPr>
        <p:txBody>
          <a:bodyPr/>
          <a:lstStyle/>
          <a:p>
            <a:pPr marL="457200" indent="-457200">
              <a:buClrTx/>
              <a:buSzPct val="90000"/>
              <a:buFont typeface="+mj-lt"/>
              <a:buAutoNum type="arabicParenR"/>
            </a:pP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Hikayat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isinya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berpangkal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pada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tokoh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atau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peristiwa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sejarah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namun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dibumbui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dengan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cerita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tidak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rasional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Hikayat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Miskin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(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Marakarma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),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Hikayat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Bakhtiar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Hikayat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Hang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Tuah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Hikayat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Jauhar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Manikam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lain-lain.</a:t>
            </a:r>
          </a:p>
          <a:p>
            <a:pPr marL="457200" indent="-457200">
              <a:buClrTx/>
              <a:buSzPct val="90000"/>
              <a:buFont typeface="+mj-lt"/>
              <a:buAutoNum type="arabicParenR"/>
            </a:pP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Suluk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isinya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soal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tasawuf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ramalan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lain-lain.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Bentuknya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syair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atau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carangan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Misalnya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Suluk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Wujil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Suluk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Sukarsa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Suluk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Malang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Sumirang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Syair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karya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Hamzah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Fansuri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Syair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Perahu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Syair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Burung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Pingai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.</a:t>
            </a:r>
          </a:p>
          <a:p>
            <a:pPr marL="457200" indent="-457200">
              <a:buClrTx/>
              <a:buSzPct val="90000"/>
              <a:buFont typeface="+mj-lt"/>
              <a:buAutoNum type="arabicParenR"/>
            </a:pP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Babad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Cerita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sejarah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Misalnya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Hikayat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raja-raja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Pasai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Babad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Tanah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Djawi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Babad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Pati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lain-lain.</a:t>
            </a:r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819400"/>
            <a:ext cx="8229600" cy="1143000"/>
          </a:xfrm>
        </p:spPr>
        <p:txBody>
          <a:bodyPr/>
          <a:lstStyle/>
          <a:p>
            <a:r>
              <a:rPr lang="en-US" i="1" spc="600" dirty="0" smtClean="0">
                <a:latin typeface="Brush Script MT" pitchFamily="66" charset="0"/>
              </a:rPr>
              <a:t>To be continued ….</a:t>
            </a:r>
            <a:endParaRPr lang="en-US" i="1" spc="600" dirty="0">
              <a:latin typeface="Brush Script MT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2600"/>
            <a:ext cx="7772400" cy="2133600"/>
          </a:xfrm>
        </p:spPr>
        <p:txBody>
          <a:bodyPr>
            <a:noAutofit/>
          </a:bodyPr>
          <a:lstStyle/>
          <a:p>
            <a:pPr algn="l"/>
            <a:r>
              <a:rPr lang="en-US" sz="4000" spc="600" dirty="0" err="1" smtClean="0">
                <a:solidFill>
                  <a:srgbClr val="002060"/>
                </a:solidFill>
                <a:latin typeface="Agency FB" pitchFamily="34" charset="0"/>
              </a:rPr>
              <a:t>Kebudayaan</a:t>
            </a:r>
            <a:r>
              <a:rPr lang="en-US" sz="4000" spc="300" dirty="0" smtClean="0">
                <a:solidFill>
                  <a:srgbClr val="002060"/>
                </a:solidFill>
                <a:latin typeface="Agency FB" pitchFamily="34" charset="0"/>
              </a:rPr>
              <a:t> </a:t>
            </a:r>
            <a:br>
              <a:rPr lang="en-US" sz="4000" spc="300" dirty="0" smtClean="0">
                <a:solidFill>
                  <a:srgbClr val="002060"/>
                </a:solidFill>
                <a:latin typeface="Agency FB" pitchFamily="34" charset="0"/>
              </a:rPr>
            </a:br>
            <a:r>
              <a:rPr lang="en-US" sz="4000" spc="300" dirty="0" smtClean="0">
                <a:solidFill>
                  <a:srgbClr val="002060"/>
                </a:solidFill>
                <a:latin typeface="Agency FB" pitchFamily="34" charset="0"/>
              </a:rPr>
              <a:t>Indonesia</a:t>
            </a:r>
            <a:r>
              <a:rPr lang="en-US" sz="4000" dirty="0" smtClean="0">
                <a:solidFill>
                  <a:srgbClr val="002060"/>
                </a:solidFill>
                <a:latin typeface="Agency FB" pitchFamily="34" charset="0"/>
              </a:rPr>
              <a:t/>
            </a:r>
            <a:br>
              <a:rPr lang="en-US" sz="4000" dirty="0" smtClean="0">
                <a:solidFill>
                  <a:srgbClr val="002060"/>
                </a:solidFill>
                <a:latin typeface="Agency FB" pitchFamily="34" charset="0"/>
              </a:rPr>
            </a:br>
            <a:r>
              <a:rPr lang="en-US" sz="4000" dirty="0" smtClean="0">
                <a:solidFill>
                  <a:srgbClr val="002060"/>
                </a:solidFill>
                <a:latin typeface="Agency FB" pitchFamily="34" charset="0"/>
              </a:rPr>
              <a:t>Era </a:t>
            </a:r>
            <a:r>
              <a:rPr lang="en-US" sz="4000" dirty="0" err="1" smtClean="0">
                <a:solidFill>
                  <a:srgbClr val="002060"/>
                </a:solidFill>
                <a:latin typeface="Agency FB" pitchFamily="34" charset="0"/>
              </a:rPr>
              <a:t>Kolonialisme</a:t>
            </a:r>
            <a:r>
              <a:rPr lang="en-US" sz="3200" i="1" dirty="0" smtClean="0">
                <a:solidFill>
                  <a:srgbClr val="002060"/>
                </a:solidFill>
                <a:latin typeface="Agency FB" pitchFamily="34" charset="0"/>
              </a:rPr>
              <a:t/>
            </a:r>
            <a:br>
              <a:rPr lang="en-US" sz="3200" i="1" dirty="0" smtClean="0">
                <a:solidFill>
                  <a:srgbClr val="002060"/>
                </a:solidFill>
                <a:latin typeface="Agency FB" pitchFamily="34" charset="0"/>
              </a:rPr>
            </a:br>
            <a:r>
              <a:rPr lang="en-US" sz="3200" i="1" dirty="0" smtClean="0">
                <a:solidFill>
                  <a:srgbClr val="002060"/>
                </a:solidFill>
                <a:latin typeface="Agency FB" pitchFamily="34" charset="0"/>
              </a:rPr>
              <a:t>sudrajat@uny.ac.id/</a:t>
            </a:r>
            <a:endParaRPr lang="en-US" sz="4000" i="1" dirty="0">
              <a:solidFill>
                <a:srgbClr val="00206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pc="3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Kedatangan</a:t>
            </a:r>
            <a:r>
              <a:rPr lang="en-US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pc="3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Bangsa</a:t>
            </a:r>
            <a:r>
              <a:rPr lang="en-US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Barat</a:t>
            </a:r>
            <a:endParaRPr lang="en-US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295400"/>
            <a:ext cx="7848600" cy="48006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Kedatangan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bangsa</a:t>
            </a:r>
            <a:r>
              <a:rPr lang="en-US" sz="2800" dirty="0" smtClean="0">
                <a:solidFill>
                  <a:srgbClr val="C00000"/>
                </a:solidFill>
              </a:rPr>
              <a:t> Barat </a:t>
            </a:r>
            <a:r>
              <a:rPr lang="en-US" sz="2800" dirty="0" err="1" smtClean="0">
                <a:solidFill>
                  <a:srgbClr val="C00000"/>
                </a:solidFill>
              </a:rPr>
              <a:t>menandai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fase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modernisasi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dalam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masyarakat</a:t>
            </a:r>
            <a:r>
              <a:rPr lang="en-US" sz="2800" dirty="0" smtClean="0">
                <a:solidFill>
                  <a:srgbClr val="C00000"/>
                </a:solidFill>
              </a:rPr>
              <a:t> Indonesia.</a:t>
            </a:r>
          </a:p>
          <a:p>
            <a:r>
              <a:rPr lang="en-US" sz="2800" dirty="0" err="1" smtClean="0">
                <a:solidFill>
                  <a:srgbClr val="C00000"/>
                </a:solidFill>
              </a:rPr>
              <a:t>Motivasi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untuk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menguasai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wilayah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menimbulkan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reaksi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dan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perlawanan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dari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penguasa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lokal</a:t>
            </a:r>
            <a:r>
              <a:rPr lang="en-US" sz="2800" dirty="0" smtClean="0">
                <a:solidFill>
                  <a:srgbClr val="C00000"/>
                </a:solidFill>
              </a:rPr>
              <a:t> Indonesia.</a:t>
            </a:r>
          </a:p>
          <a:p>
            <a:r>
              <a:rPr lang="en-US" sz="2800" dirty="0" err="1" smtClean="0">
                <a:solidFill>
                  <a:srgbClr val="C00000"/>
                </a:solidFill>
              </a:rPr>
              <a:t>Bangsa</a:t>
            </a:r>
            <a:r>
              <a:rPr lang="en-US" sz="2800" dirty="0" smtClean="0">
                <a:solidFill>
                  <a:srgbClr val="C00000"/>
                </a:solidFill>
              </a:rPr>
              <a:t> Indonesia </a:t>
            </a:r>
            <a:r>
              <a:rPr lang="en-US" sz="2800" dirty="0" err="1" smtClean="0">
                <a:solidFill>
                  <a:srgbClr val="C00000"/>
                </a:solidFill>
              </a:rPr>
              <a:t>memandang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skeptis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budaya</a:t>
            </a:r>
            <a:r>
              <a:rPr lang="en-US" sz="2800" dirty="0" smtClean="0">
                <a:solidFill>
                  <a:srgbClr val="C00000"/>
                </a:solidFill>
              </a:rPr>
              <a:t> Barat yang </a:t>
            </a:r>
            <a:r>
              <a:rPr lang="en-US" sz="2800" dirty="0" err="1" smtClean="0">
                <a:solidFill>
                  <a:srgbClr val="C00000"/>
                </a:solidFill>
              </a:rPr>
              <a:t>ditampilkan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oleh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Belanda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</a:rPr>
              <a:t>misal</a:t>
            </a:r>
            <a:r>
              <a:rPr lang="en-US" sz="2800" dirty="0" smtClean="0">
                <a:solidFill>
                  <a:srgbClr val="C00000"/>
                </a:solidFill>
              </a:rPr>
              <a:t>: customs, usage, tradition, </a:t>
            </a:r>
            <a:r>
              <a:rPr lang="en-US" sz="2800" dirty="0" err="1" smtClean="0">
                <a:solidFill>
                  <a:srgbClr val="C00000"/>
                </a:solidFill>
              </a:rPr>
              <a:t>dan</a:t>
            </a:r>
            <a:r>
              <a:rPr lang="en-US" sz="2800" dirty="0" smtClean="0">
                <a:solidFill>
                  <a:srgbClr val="C00000"/>
                </a:solidFill>
              </a:rPr>
              <a:t> lain-lain.</a:t>
            </a:r>
          </a:p>
          <a:p>
            <a:r>
              <a:rPr lang="en-US" sz="2800" dirty="0" err="1" smtClean="0">
                <a:solidFill>
                  <a:srgbClr val="C00000"/>
                </a:solidFill>
              </a:rPr>
              <a:t>Tidak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terjadi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akulturasi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budaya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tetapi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sekadar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penyesuaian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</a:rPr>
              <a:t>penyerapan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</a:rPr>
              <a:t>atau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penambahan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Perkembangan</a:t>
            </a:r>
            <a:r>
              <a:rPr lang="en-US" sz="4000" dirty="0" smtClean="0"/>
              <a:t> </a:t>
            </a:r>
            <a:r>
              <a:rPr lang="en-US" sz="4000" dirty="0" err="1" smtClean="0"/>
              <a:t>Budaya</a:t>
            </a:r>
            <a:r>
              <a:rPr lang="en-US" sz="4000" dirty="0" smtClean="0"/>
              <a:t> Indonesia: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4497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Kota modern yang </a:t>
            </a:r>
            <a:r>
              <a:rPr lang="en-US" sz="2800" dirty="0" err="1" smtClean="0"/>
              <a:t>dilengkapi</a:t>
            </a:r>
            <a:r>
              <a:rPr lang="en-US" sz="2800" dirty="0" smtClean="0"/>
              <a:t> </a:t>
            </a:r>
            <a:r>
              <a:rPr lang="en-US" sz="2800" dirty="0" err="1" smtClean="0"/>
              <a:t>sarana</a:t>
            </a:r>
            <a:r>
              <a:rPr lang="en-US" sz="2800" dirty="0" smtClean="0"/>
              <a:t> </a:t>
            </a:r>
            <a:r>
              <a:rPr lang="en-US" sz="2800" dirty="0" err="1" smtClean="0"/>
              <a:t>transportasi</a:t>
            </a:r>
            <a:r>
              <a:rPr lang="en-US" sz="2800" dirty="0" smtClean="0"/>
              <a:t>,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administrasi</a:t>
            </a:r>
            <a:r>
              <a:rPr lang="en-US" sz="2800" dirty="0" smtClean="0"/>
              <a:t> modern.</a:t>
            </a:r>
          </a:p>
          <a:p>
            <a:r>
              <a:rPr lang="en-US" sz="2800" dirty="0" err="1" smtClean="0"/>
              <a:t>Arsitektur</a:t>
            </a:r>
            <a:r>
              <a:rPr lang="en-US" sz="2800" dirty="0" smtClean="0"/>
              <a:t> </a:t>
            </a:r>
            <a:r>
              <a:rPr lang="en-US" sz="2800" i="1" dirty="0" smtClean="0"/>
              <a:t>indies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penyesuaian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seni</a:t>
            </a:r>
            <a:r>
              <a:rPr lang="en-US" sz="2800" dirty="0" smtClean="0"/>
              <a:t> </a:t>
            </a:r>
            <a:r>
              <a:rPr lang="en-US" sz="2800" dirty="0" err="1" smtClean="0"/>
              <a:t>arsitektur</a:t>
            </a:r>
            <a:r>
              <a:rPr lang="en-US" sz="2800" dirty="0" smtClean="0"/>
              <a:t> baroque, gothic, classic, art deco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arsitektur</a:t>
            </a:r>
            <a:r>
              <a:rPr lang="en-US" sz="2800" dirty="0" smtClean="0"/>
              <a:t> </a:t>
            </a:r>
            <a:r>
              <a:rPr lang="en-US" sz="2800" dirty="0" err="1" smtClean="0"/>
              <a:t>Jawa</a:t>
            </a:r>
            <a:r>
              <a:rPr lang="en-US" sz="2800" dirty="0" smtClean="0"/>
              <a:t> (</a:t>
            </a:r>
            <a:r>
              <a:rPr lang="en-US" sz="2800" dirty="0" err="1" smtClean="0"/>
              <a:t>Joglo</a:t>
            </a:r>
            <a:r>
              <a:rPr lang="en-US" sz="2800" dirty="0" smtClean="0"/>
              <a:t>) yang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/>
              <a:t>Loji</a:t>
            </a:r>
            <a:r>
              <a:rPr lang="en-US" sz="2800" dirty="0" smtClean="0"/>
              <a:t> (</a:t>
            </a:r>
            <a:r>
              <a:rPr lang="en-US" sz="2800" i="1" dirty="0" err="1" smtClean="0"/>
              <a:t>Landhuizen</a:t>
            </a:r>
            <a:r>
              <a:rPr lang="en-US" sz="2800" dirty="0" smtClean="0"/>
              <a:t>).</a:t>
            </a:r>
          </a:p>
          <a:p>
            <a:r>
              <a:rPr lang="en-US" sz="2800" dirty="0" err="1" smtClean="0"/>
              <a:t>Pers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karya</a:t>
            </a:r>
            <a:r>
              <a:rPr lang="en-US" sz="2800" dirty="0" smtClean="0"/>
              <a:t> </a:t>
            </a:r>
            <a:r>
              <a:rPr lang="en-US" sz="2800" dirty="0" err="1" smtClean="0"/>
              <a:t>sastra</a:t>
            </a:r>
            <a:r>
              <a:rPr lang="en-US" sz="2800" dirty="0" smtClean="0"/>
              <a:t> indies modern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novel, roman </a:t>
            </a:r>
            <a:r>
              <a:rPr lang="en-US" sz="2800" dirty="0" err="1" smtClean="0"/>
              <a:t>atau</a:t>
            </a:r>
            <a:r>
              <a:rPr lang="en-US" sz="2800" dirty="0" smtClean="0"/>
              <a:t>  </a:t>
            </a:r>
            <a:r>
              <a:rPr lang="en-US" sz="2800" dirty="0" err="1" smtClean="0"/>
              <a:t>cerita</a:t>
            </a:r>
            <a:r>
              <a:rPr lang="en-US" sz="2800" dirty="0" smtClean="0"/>
              <a:t> </a:t>
            </a:r>
            <a:r>
              <a:rPr lang="en-US" sz="2800" dirty="0" err="1" smtClean="0"/>
              <a:t>pendek</a:t>
            </a:r>
            <a:r>
              <a:rPr lang="en-US" sz="2800" dirty="0" smtClean="0"/>
              <a:t> </a:t>
            </a:r>
            <a:r>
              <a:rPr lang="en-US" sz="2800" dirty="0" err="1" smtClean="0"/>
              <a:t>bahasa</a:t>
            </a:r>
            <a:r>
              <a:rPr lang="en-US" sz="2800" dirty="0" smtClean="0"/>
              <a:t> </a:t>
            </a:r>
            <a:r>
              <a:rPr lang="en-US" sz="2800" dirty="0" err="1" smtClean="0"/>
              <a:t>Melayu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Seni</a:t>
            </a:r>
            <a:r>
              <a:rPr lang="en-US" sz="2800" dirty="0" smtClean="0"/>
              <a:t> </a:t>
            </a:r>
            <a:r>
              <a:rPr lang="en-US" sz="2800" dirty="0" err="1" smtClean="0"/>
              <a:t>pertunjukan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seni</a:t>
            </a:r>
            <a:r>
              <a:rPr lang="en-US" sz="2800" dirty="0" smtClean="0"/>
              <a:t> </a:t>
            </a:r>
            <a:r>
              <a:rPr lang="en-US" sz="2800" dirty="0" err="1" smtClean="0"/>
              <a:t>rupa</a:t>
            </a:r>
            <a:r>
              <a:rPr lang="en-US" sz="2800" dirty="0" smtClean="0"/>
              <a:t> </a:t>
            </a:r>
            <a:r>
              <a:rPr lang="en-US" sz="2800" dirty="0" err="1" smtClean="0"/>
              <a:t>keroncong</a:t>
            </a:r>
            <a:r>
              <a:rPr lang="en-US" sz="2800" dirty="0" smtClean="0"/>
              <a:t>, </a:t>
            </a:r>
            <a:r>
              <a:rPr lang="en-US" sz="2800" dirty="0" err="1" smtClean="0"/>
              <a:t>komedi</a:t>
            </a:r>
            <a:r>
              <a:rPr lang="en-US" sz="2800" dirty="0" smtClean="0"/>
              <a:t>, </a:t>
            </a:r>
            <a:r>
              <a:rPr lang="en-US" sz="2800" dirty="0" err="1" smtClean="0"/>
              <a:t>seni</a:t>
            </a:r>
            <a:r>
              <a:rPr lang="en-US" sz="2800" dirty="0" smtClean="0"/>
              <a:t> </a:t>
            </a:r>
            <a:r>
              <a:rPr lang="en-US" sz="2800" dirty="0" err="1" smtClean="0"/>
              <a:t>grafis</a:t>
            </a:r>
            <a:r>
              <a:rPr lang="en-US" sz="2800" dirty="0" smtClean="0"/>
              <a:t>, </a:t>
            </a:r>
            <a:r>
              <a:rPr lang="en-US" sz="2800" dirty="0" err="1" smtClean="0"/>
              <a:t>seni</a:t>
            </a:r>
            <a:r>
              <a:rPr lang="en-US" sz="2800" dirty="0" smtClean="0"/>
              <a:t> </a:t>
            </a:r>
            <a:r>
              <a:rPr lang="en-US" sz="2800" dirty="0" err="1" smtClean="0"/>
              <a:t>patung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lain-lain.</a:t>
            </a:r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Islam-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Budaya</a:t>
            </a:r>
            <a:endParaRPr lang="en-US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Hegel …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bahwa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budaya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sebagai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keseluruhan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karya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sadar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insani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berupa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science,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kesenian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filsafat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merupa-kan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realisasi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diri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dari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ruh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Ilahi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Pater Baker … agama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merupakan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keyakinan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hidup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sebagai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jawaban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atas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panggilan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ruh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Ilahi,sedang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budaya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merupakan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karya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manusia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.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Heddy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SA Putra: agama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merupakan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salah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satu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unsur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kebudayaan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spc="3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Peninggalan</a:t>
            </a:r>
            <a:endParaRPr lang="en-US" sz="4000" spc="3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FF66"/>
                </a:solidFill>
              </a:rPr>
              <a:t>Benteng</a:t>
            </a:r>
            <a:endParaRPr lang="en-US" sz="2800" dirty="0" smtClean="0">
              <a:solidFill>
                <a:srgbClr val="FFFF66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66"/>
                </a:solidFill>
              </a:rPr>
              <a:t>	</a:t>
            </a:r>
            <a:r>
              <a:rPr lang="en-US" sz="2800" dirty="0" err="1" smtClean="0">
                <a:solidFill>
                  <a:srgbClr val="FFFF66"/>
                </a:solidFill>
              </a:rPr>
              <a:t>Bangunan</a:t>
            </a:r>
            <a:r>
              <a:rPr lang="en-US" sz="2800" dirty="0" smtClean="0">
                <a:solidFill>
                  <a:srgbClr val="FFFF66"/>
                </a:solidFill>
              </a:rPr>
              <a:t> yang </a:t>
            </a:r>
            <a:r>
              <a:rPr lang="en-US" sz="2800" dirty="0" err="1" smtClean="0">
                <a:solidFill>
                  <a:srgbClr val="FFFF66"/>
                </a:solidFill>
              </a:rPr>
              <a:t>dilengkapi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barak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prajurit</a:t>
            </a:r>
            <a:r>
              <a:rPr lang="en-US" sz="2800" dirty="0" smtClean="0">
                <a:solidFill>
                  <a:srgbClr val="FFFF66"/>
                </a:solidFill>
              </a:rPr>
              <a:t>, </a:t>
            </a:r>
            <a:r>
              <a:rPr lang="en-US" sz="2800" dirty="0" err="1" smtClean="0">
                <a:solidFill>
                  <a:srgbClr val="FFFF66"/>
                </a:solidFill>
              </a:rPr>
              <a:t>dapur</a:t>
            </a:r>
            <a:r>
              <a:rPr lang="en-US" sz="2800" dirty="0" smtClean="0">
                <a:solidFill>
                  <a:srgbClr val="FFFF66"/>
                </a:solidFill>
              </a:rPr>
              <a:t>, </a:t>
            </a:r>
            <a:r>
              <a:rPr lang="en-US" sz="2800" dirty="0" err="1" smtClean="0">
                <a:solidFill>
                  <a:srgbClr val="FFFF66"/>
                </a:solidFill>
              </a:rPr>
              <a:t>klinik</a:t>
            </a:r>
            <a:r>
              <a:rPr lang="en-US" sz="2800" dirty="0" smtClean="0">
                <a:solidFill>
                  <a:srgbClr val="FFFF66"/>
                </a:solidFill>
              </a:rPr>
              <a:t>  </a:t>
            </a:r>
            <a:r>
              <a:rPr lang="en-US" sz="2800" dirty="0" err="1" smtClean="0">
                <a:solidFill>
                  <a:srgbClr val="FFFF66"/>
                </a:solidFill>
              </a:rPr>
              <a:t>berfungsi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sebagai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pertahanan</a:t>
            </a:r>
            <a:r>
              <a:rPr lang="en-US" sz="2800" dirty="0" smtClean="0">
                <a:solidFill>
                  <a:srgbClr val="FFFF66"/>
                </a:solidFill>
              </a:rPr>
              <a:t>.</a:t>
            </a:r>
          </a:p>
          <a:p>
            <a:r>
              <a:rPr lang="en-US" sz="2800" dirty="0" err="1" smtClean="0">
                <a:solidFill>
                  <a:srgbClr val="FFFF66"/>
                </a:solidFill>
              </a:rPr>
              <a:t>Pintu</a:t>
            </a:r>
            <a:r>
              <a:rPr lang="en-US" sz="2800" dirty="0" smtClean="0">
                <a:solidFill>
                  <a:srgbClr val="FFFF66"/>
                </a:solidFill>
              </a:rPr>
              <a:t> Air</a:t>
            </a:r>
          </a:p>
          <a:p>
            <a:pPr>
              <a:buNone/>
            </a:pPr>
            <a:r>
              <a:rPr lang="en-US" sz="2800" dirty="0" smtClean="0">
                <a:solidFill>
                  <a:srgbClr val="FFFF66"/>
                </a:solidFill>
              </a:rPr>
              <a:t>	</a:t>
            </a:r>
            <a:r>
              <a:rPr lang="en-US" sz="2800" dirty="0" err="1" smtClean="0">
                <a:solidFill>
                  <a:srgbClr val="FFFF66"/>
                </a:solidFill>
              </a:rPr>
              <a:t>Berfungsi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untuk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mengatur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aliran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sungai</a:t>
            </a:r>
            <a:r>
              <a:rPr lang="en-US" sz="2800" dirty="0" smtClean="0">
                <a:solidFill>
                  <a:srgbClr val="FFFF66"/>
                </a:solidFill>
              </a:rPr>
              <a:t> agar </a:t>
            </a:r>
            <a:r>
              <a:rPr lang="en-US" sz="2800" dirty="0" err="1" smtClean="0">
                <a:solidFill>
                  <a:srgbClr val="FFFF66"/>
                </a:solidFill>
              </a:rPr>
              <a:t>tidak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banjir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atau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untuk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irigasi</a:t>
            </a:r>
            <a:r>
              <a:rPr lang="en-US" sz="2800" dirty="0" smtClean="0">
                <a:solidFill>
                  <a:srgbClr val="FFFF66"/>
                </a:solidFill>
              </a:rPr>
              <a:t>.</a:t>
            </a:r>
          </a:p>
          <a:p>
            <a:r>
              <a:rPr lang="en-US" sz="2800" dirty="0" err="1" smtClean="0">
                <a:solidFill>
                  <a:srgbClr val="FFFF66"/>
                </a:solidFill>
              </a:rPr>
              <a:t>Gereja</a:t>
            </a:r>
            <a:endParaRPr lang="en-US" sz="2800" dirty="0" smtClean="0">
              <a:solidFill>
                <a:srgbClr val="FFFF66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66"/>
                </a:solidFill>
              </a:rPr>
              <a:t>	</a:t>
            </a:r>
            <a:r>
              <a:rPr lang="en-US" sz="2800" dirty="0" err="1" smtClean="0">
                <a:solidFill>
                  <a:srgbClr val="FFFF66"/>
                </a:solidFill>
              </a:rPr>
              <a:t>Sebagai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tempat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ibadah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umat</a:t>
            </a:r>
            <a:r>
              <a:rPr lang="en-US" sz="2800" dirty="0" smtClean="0">
                <a:solidFill>
                  <a:srgbClr val="FFFF66"/>
                </a:solidFill>
              </a:rPr>
              <a:t> Kristen </a:t>
            </a:r>
            <a:r>
              <a:rPr lang="en-US" sz="2800" dirty="0" err="1" smtClean="0">
                <a:solidFill>
                  <a:srgbClr val="FFFF66"/>
                </a:solidFill>
              </a:rPr>
              <a:t>atau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Katholik</a:t>
            </a:r>
            <a:r>
              <a:rPr lang="en-US" sz="2800" dirty="0" smtClean="0">
                <a:solidFill>
                  <a:srgbClr val="FFFF66"/>
                </a:solidFill>
              </a:rPr>
              <a:t>.</a:t>
            </a:r>
            <a:endParaRPr lang="en-US" sz="2800" dirty="0" smtClean="0">
              <a:solidFill>
                <a:srgbClr val="FFFF66"/>
              </a:solidFill>
            </a:endParaRPr>
          </a:p>
          <a:p>
            <a:r>
              <a:rPr lang="en-US" sz="2800" dirty="0" err="1" smtClean="0">
                <a:solidFill>
                  <a:srgbClr val="FFFF66"/>
                </a:solidFill>
              </a:rPr>
              <a:t>Rumah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atau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kantor</a:t>
            </a:r>
            <a:endParaRPr lang="en-US" sz="2800" dirty="0" smtClean="0">
              <a:solidFill>
                <a:srgbClr val="FFFF66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66"/>
                </a:solidFill>
              </a:rPr>
              <a:t>	</a:t>
            </a:r>
            <a:r>
              <a:rPr lang="en-US" sz="2800" dirty="0" err="1" smtClean="0">
                <a:solidFill>
                  <a:srgbClr val="FFFF66"/>
                </a:solidFill>
              </a:rPr>
              <a:t>Sebagai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tempat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tinggal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atau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kantor</a:t>
            </a:r>
            <a:r>
              <a:rPr lang="en-US" sz="2800" dirty="0" smtClean="0">
                <a:solidFill>
                  <a:srgbClr val="FFFF66"/>
                </a:solidFill>
              </a:rPr>
              <a:t>.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	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962400"/>
            <a:ext cx="3429000" cy="566738"/>
          </a:xfrm>
        </p:spPr>
        <p:txBody>
          <a:bodyPr/>
          <a:lstStyle/>
          <a:p>
            <a:r>
              <a:rPr lang="en-US" dirty="0" err="1" smtClean="0"/>
              <a:t>Benteng</a:t>
            </a:r>
            <a:r>
              <a:rPr lang="en-US" dirty="0" smtClean="0"/>
              <a:t> </a:t>
            </a:r>
            <a:r>
              <a:rPr lang="en-US" dirty="0" err="1" smtClean="0"/>
              <a:t>Pendem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Cilacap</a:t>
            </a:r>
            <a:endParaRPr lang="en-US" dirty="0"/>
          </a:p>
        </p:txBody>
      </p:sp>
      <p:pic>
        <p:nvPicPr>
          <p:cNvPr id="7" name="Picture Placeholder 6" descr="benteng pendem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" r="64"/>
          <a:stretch>
            <a:fillRect/>
          </a:stretch>
        </p:blipFill>
        <p:spPr>
          <a:xfrm>
            <a:off x="609601" y="1219201"/>
            <a:ext cx="3759200" cy="28194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0" y="5257800"/>
            <a:ext cx="3886200" cy="804862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err="1" smtClean="0"/>
              <a:t>Benteng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Vredeburg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Yogyakarta</a:t>
            </a:r>
            <a:endParaRPr lang="en-US" sz="2000" b="1" dirty="0"/>
          </a:p>
        </p:txBody>
      </p:sp>
      <p:pic>
        <p:nvPicPr>
          <p:cNvPr id="1026" name="Picture 2" descr="E:\SEJARAH KEBUDAYAAN\vredebur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38400"/>
            <a:ext cx="3771900" cy="281441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6400800" cy="566738"/>
          </a:xfrm>
        </p:spPr>
        <p:txBody>
          <a:bodyPr>
            <a:normAutofit/>
          </a:bodyPr>
          <a:lstStyle/>
          <a:p>
            <a:r>
              <a:rPr lang="en-US" sz="28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Pintu</a:t>
            </a:r>
            <a:r>
              <a:rPr lang="en-US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Air </a:t>
            </a:r>
            <a:r>
              <a:rPr lang="en-US" sz="28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Jagir</a:t>
            </a:r>
            <a:endParaRPr lang="en-US" sz="28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5" name="Picture Placeholder 4" descr="jagir.jpe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797" r="5797"/>
          <a:stretch>
            <a:fillRect/>
          </a:stretch>
        </p:blipFill>
        <p:spPr>
          <a:xfrm>
            <a:off x="877888" y="2087166"/>
            <a:ext cx="3922712" cy="294203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791200"/>
            <a:ext cx="5486400" cy="804862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Agency FB" pitchFamily="34" charset="0"/>
              </a:rPr>
              <a:t>Dinamakan</a:t>
            </a:r>
            <a:r>
              <a:rPr lang="en-US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gency FB" pitchFamily="34" charset="0"/>
              </a:rPr>
              <a:t>Jagir</a:t>
            </a:r>
            <a:r>
              <a:rPr lang="en-US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gency FB" pitchFamily="34" charset="0"/>
              </a:rPr>
              <a:t>karena</a:t>
            </a:r>
            <a:r>
              <a:rPr lang="en-US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gency FB" pitchFamily="34" charset="0"/>
              </a:rPr>
              <a:t>pintu</a:t>
            </a:r>
            <a:r>
              <a:rPr lang="en-US" sz="2400" dirty="0" smtClean="0">
                <a:solidFill>
                  <a:srgbClr val="FFFF00"/>
                </a:solidFill>
                <a:latin typeface="Agency FB" pitchFamily="34" charset="0"/>
              </a:rPr>
              <a:t> air </a:t>
            </a:r>
            <a:r>
              <a:rPr lang="en-US" sz="2400" dirty="0" err="1" smtClean="0">
                <a:solidFill>
                  <a:srgbClr val="FFFF00"/>
                </a:solidFill>
                <a:latin typeface="Agency FB" pitchFamily="34" charset="0"/>
              </a:rPr>
              <a:t>tersebut</a:t>
            </a:r>
            <a:r>
              <a:rPr lang="en-US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gency FB" pitchFamily="34" charset="0"/>
              </a:rPr>
              <a:t>berada</a:t>
            </a:r>
            <a:r>
              <a:rPr lang="en-US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gency FB" pitchFamily="34" charset="0"/>
              </a:rPr>
              <a:t>di</a:t>
            </a:r>
            <a:r>
              <a:rPr lang="en-US" sz="2400" dirty="0" smtClean="0">
                <a:solidFill>
                  <a:srgbClr val="FFFF00"/>
                </a:solidFill>
                <a:latin typeface="Agency FB" pitchFamily="34" charset="0"/>
              </a:rPr>
              <a:t> Kali </a:t>
            </a:r>
            <a:r>
              <a:rPr lang="en-US" sz="2400" dirty="0" err="1" smtClean="0">
                <a:solidFill>
                  <a:srgbClr val="FFFF00"/>
                </a:solidFill>
                <a:latin typeface="Agency FB" pitchFamily="34" charset="0"/>
              </a:rPr>
              <a:t>Jagir</a:t>
            </a:r>
            <a:r>
              <a:rPr lang="en-US" sz="2400" dirty="0" smtClean="0">
                <a:solidFill>
                  <a:srgbClr val="FFFF00"/>
                </a:solidFill>
                <a:latin typeface="Agency FB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gency FB" pitchFamily="34" charset="0"/>
              </a:rPr>
              <a:t>tepatnya</a:t>
            </a:r>
            <a:r>
              <a:rPr lang="en-US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gency FB" pitchFamily="34" charset="0"/>
              </a:rPr>
              <a:t>di</a:t>
            </a:r>
            <a:r>
              <a:rPr lang="en-US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gency FB" pitchFamily="34" charset="0"/>
              </a:rPr>
              <a:t>Wonokromo</a:t>
            </a:r>
            <a:r>
              <a:rPr lang="en-US" sz="2400" dirty="0" smtClean="0">
                <a:solidFill>
                  <a:srgbClr val="FFFF00"/>
                </a:solidFill>
                <a:latin typeface="Agency FB" pitchFamily="34" charset="0"/>
              </a:rPr>
              <a:t> Surabaya. </a:t>
            </a:r>
            <a:endParaRPr lang="en-US" dirty="0">
              <a:solidFill>
                <a:srgbClr val="FFFF00"/>
              </a:solidFill>
              <a:latin typeface="Agency FB" pitchFamily="34" charset="0"/>
            </a:endParaRPr>
          </a:p>
        </p:txBody>
      </p:sp>
      <p:pic>
        <p:nvPicPr>
          <p:cNvPr id="6" name="Picture 2" descr="E:\SEJARAH KEBUDAYAAN\index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685800"/>
            <a:ext cx="3924300" cy="294322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err="1" smtClean="0"/>
              <a:t>Kathedral</a:t>
            </a:r>
            <a:r>
              <a:rPr lang="en-US" sz="2400" i="1" dirty="0" smtClean="0"/>
              <a:t> Santa </a:t>
            </a:r>
            <a:r>
              <a:rPr lang="en-US" sz="2400" i="1" dirty="0" err="1" smtClean="0"/>
              <a:t>Perawan</a:t>
            </a:r>
            <a:r>
              <a:rPr lang="en-US" sz="2400" i="1" dirty="0" smtClean="0"/>
              <a:t> Maria (Bogor)</a:t>
            </a:r>
            <a:endParaRPr lang="en-US" sz="2400" i="1" dirty="0"/>
          </a:p>
        </p:txBody>
      </p:sp>
      <p:pic>
        <p:nvPicPr>
          <p:cNvPr id="6" name="Picture Placeholder 5" descr="santa maria bogor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" r="6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Gereja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bergaya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Neoclasik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ini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merupakan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gereja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tertua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di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Indonesia.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14800"/>
            <a:ext cx="4191000" cy="685800"/>
          </a:xfrm>
        </p:spPr>
        <p:txBody>
          <a:bodyPr>
            <a:noAutofit/>
          </a:bodyPr>
          <a:lstStyle/>
          <a:p>
            <a:pPr algn="ctr"/>
            <a:r>
              <a:rPr lang="en-US" sz="24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Bangunan</a:t>
            </a:r>
            <a:r>
              <a:rPr lang="en-US" sz="24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Lawang</a:t>
            </a:r>
            <a:r>
              <a:rPr lang="en-US" sz="24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Sewu</a:t>
            </a:r>
            <a:r>
              <a:rPr lang="en-US" sz="24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(Semarang)</a:t>
            </a:r>
            <a:endParaRPr lang="en-US" sz="24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 descr="lawang sewu.jpe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64" r="64"/>
          <a:stretch>
            <a:fillRect/>
          </a:stretch>
        </p:blipFill>
        <p:spPr>
          <a:xfrm>
            <a:off x="457200" y="1009650"/>
            <a:ext cx="4038600" cy="30289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9600" y="5105400"/>
            <a:ext cx="4343400" cy="8048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Gedung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Bank Indonesia (Yogyakarta)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E:\SEJARAH KEBUDAYAAN\bi yogyakarta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811441"/>
            <a:ext cx="4219575" cy="316060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0"/>
            <a:ext cx="3886200" cy="566738"/>
          </a:xfrm>
        </p:spPr>
        <p:txBody>
          <a:bodyPr/>
          <a:lstStyle/>
          <a:p>
            <a:pPr algn="ctr"/>
            <a:r>
              <a:rPr lang="en-US" sz="2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Wisma</a:t>
            </a: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Grahadi</a:t>
            </a: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Surabaya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 descr="grahadi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" r="64"/>
          <a:stretch>
            <a:fillRect/>
          </a:stretch>
        </p:blipFill>
        <p:spPr>
          <a:xfrm>
            <a:off x="533400" y="647700"/>
            <a:ext cx="3886200" cy="29146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00" y="5105400"/>
            <a:ext cx="3810000" cy="804862"/>
          </a:xfrm>
        </p:spPr>
        <p:txBody>
          <a:bodyPr/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Gedung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Kesenian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Jakarta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E:\SEJARAH KEBUDAYAAN\gk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266950"/>
            <a:ext cx="3581400" cy="26860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91440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Kantor Pos Yogyakarta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E:\SEJARAH KEBUDAYAAN\kp yogyakart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93786"/>
            <a:ext cx="5819775" cy="435921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Empire Style</a:t>
            </a:r>
            <a:endParaRPr lang="en-US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Style Empire </a:t>
            </a:r>
            <a:r>
              <a:rPr lang="en-US" dirty="0" err="1" smtClean="0">
                <a:solidFill>
                  <a:srgbClr val="FFFF00"/>
                </a:solidFill>
              </a:rPr>
              <a:t>populer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pada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abad</a:t>
            </a:r>
            <a:r>
              <a:rPr lang="en-US" dirty="0" smtClean="0">
                <a:solidFill>
                  <a:srgbClr val="FFFF00"/>
                </a:solidFill>
              </a:rPr>
              <a:t> XIX  </a:t>
            </a:r>
            <a:r>
              <a:rPr lang="en-US" dirty="0" err="1" smtClean="0">
                <a:solidFill>
                  <a:srgbClr val="FFFF00"/>
                </a:solidFill>
              </a:rPr>
              <a:t>ini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berasal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dari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Perancis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tidak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begitu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digemari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Belanda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Ciri-ciri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dari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bangunan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bergaya</a:t>
            </a:r>
            <a:r>
              <a:rPr lang="en-US" dirty="0" smtClean="0">
                <a:solidFill>
                  <a:srgbClr val="FFFF00"/>
                </a:solidFill>
              </a:rPr>
              <a:t> “Empire” </a:t>
            </a:r>
            <a:r>
              <a:rPr lang="en-US" dirty="0" err="1" smtClean="0">
                <a:solidFill>
                  <a:srgbClr val="FFFF00"/>
                </a:solidFill>
              </a:rPr>
              <a:t>bisa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dilihat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dari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penggunaan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banyak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gevel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bagian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depannya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warna</a:t>
            </a:r>
            <a:r>
              <a:rPr lang="en-US" dirty="0" smtClean="0">
                <a:solidFill>
                  <a:srgbClr val="FFFF00"/>
                </a:solidFill>
              </a:rPr>
              <a:t> natural.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Atap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berbentuk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datar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penggunaan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pilar-pilar</a:t>
            </a:r>
            <a:r>
              <a:rPr lang="en-US" dirty="0" smtClean="0">
                <a:solidFill>
                  <a:srgbClr val="FFFF00"/>
                </a:solidFill>
              </a:rPr>
              <a:t> (</a:t>
            </a:r>
            <a:r>
              <a:rPr lang="en-US" dirty="0" err="1" smtClean="0">
                <a:solidFill>
                  <a:srgbClr val="FFFF00"/>
                </a:solidFill>
              </a:rPr>
              <a:t>kadang-kadang</a:t>
            </a:r>
            <a:r>
              <a:rPr lang="en-US" dirty="0" smtClean="0">
                <a:solidFill>
                  <a:srgbClr val="FFFF00"/>
                </a:solidFill>
              </a:rPr>
              <a:t> tower) </a:t>
            </a:r>
            <a:r>
              <a:rPr lang="en-US" dirty="0" err="1" smtClean="0">
                <a:solidFill>
                  <a:srgbClr val="FFFF00"/>
                </a:solidFill>
              </a:rPr>
              <a:t>pada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pintu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masuk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atau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tempat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strategis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lainnya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Art Nouveau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FF66"/>
                </a:solidFill>
              </a:rPr>
              <a:t>Bentuk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plastis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organis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tapi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mengandalkan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prinsip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geometris</a:t>
            </a:r>
            <a:r>
              <a:rPr lang="en-US" sz="2800" dirty="0" smtClean="0">
                <a:solidFill>
                  <a:srgbClr val="FFFF66"/>
                </a:solidFill>
              </a:rPr>
              <a:t>.</a:t>
            </a:r>
          </a:p>
          <a:p>
            <a:r>
              <a:rPr lang="en-US" sz="2800" dirty="0" err="1" smtClean="0">
                <a:solidFill>
                  <a:srgbClr val="FFFF66"/>
                </a:solidFill>
              </a:rPr>
              <a:t>Berkiblat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pada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gaya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Yunani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Romawi</a:t>
            </a:r>
            <a:r>
              <a:rPr lang="en-US" sz="2800" dirty="0" smtClean="0">
                <a:solidFill>
                  <a:srgbClr val="FFFF66"/>
                </a:solidFill>
              </a:rPr>
              <a:t> yang </a:t>
            </a:r>
            <a:r>
              <a:rPr lang="en-US" sz="2800" dirty="0" err="1" smtClean="0">
                <a:solidFill>
                  <a:srgbClr val="FFFF66"/>
                </a:solidFill>
              </a:rPr>
              <a:t>didominasi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bentuk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geometris</a:t>
            </a:r>
            <a:r>
              <a:rPr lang="en-US" sz="2800" dirty="0" smtClean="0">
                <a:solidFill>
                  <a:srgbClr val="FFFF66"/>
                </a:solidFill>
              </a:rPr>
              <a:t> primer.</a:t>
            </a:r>
          </a:p>
          <a:p>
            <a:r>
              <a:rPr lang="en-US" sz="2800" dirty="0" err="1" smtClean="0">
                <a:solidFill>
                  <a:srgbClr val="FFFF66"/>
                </a:solidFill>
              </a:rPr>
              <a:t>Penggunaan</a:t>
            </a:r>
            <a:r>
              <a:rPr lang="en-US" sz="2800" dirty="0" smtClean="0">
                <a:solidFill>
                  <a:srgbClr val="FFFF66"/>
                </a:solidFill>
              </a:rPr>
              <a:t> wallpaper, </a:t>
            </a:r>
            <a:r>
              <a:rPr lang="en-US" sz="2800" dirty="0" err="1" smtClean="0">
                <a:solidFill>
                  <a:srgbClr val="FFFF66"/>
                </a:solidFill>
              </a:rPr>
              <a:t>keramik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dan</a:t>
            </a:r>
            <a:r>
              <a:rPr lang="en-US" sz="2800" dirty="0" smtClean="0">
                <a:solidFill>
                  <a:srgbClr val="FFFF66"/>
                </a:solidFill>
              </a:rPr>
              <a:t> panel </a:t>
            </a:r>
            <a:r>
              <a:rPr lang="en-US" sz="2800" dirty="0" err="1" smtClean="0">
                <a:solidFill>
                  <a:srgbClr val="FFFF66"/>
                </a:solidFill>
              </a:rPr>
              <a:t>kayu</a:t>
            </a:r>
            <a:r>
              <a:rPr lang="en-US" sz="2800" dirty="0" smtClean="0">
                <a:solidFill>
                  <a:srgbClr val="FFFF66"/>
                </a:solidFill>
              </a:rPr>
              <a:t>.</a:t>
            </a:r>
          </a:p>
          <a:p>
            <a:r>
              <a:rPr lang="en-US" sz="2800" dirty="0" err="1" smtClean="0">
                <a:solidFill>
                  <a:srgbClr val="FFFF66"/>
                </a:solidFill>
              </a:rPr>
              <a:t>Pintu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kayu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jati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dengan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ornamen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geometris</a:t>
            </a:r>
            <a:r>
              <a:rPr lang="en-US" sz="2800" dirty="0" smtClean="0">
                <a:solidFill>
                  <a:srgbClr val="FFFF66"/>
                </a:solidFill>
              </a:rPr>
              <a:t>, </a:t>
            </a:r>
            <a:r>
              <a:rPr lang="en-US" sz="2800" dirty="0" err="1" smtClean="0">
                <a:solidFill>
                  <a:srgbClr val="FFFF66"/>
                </a:solidFill>
              </a:rPr>
              <a:t>penggunaan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kaca</a:t>
            </a:r>
            <a:r>
              <a:rPr lang="en-US" sz="2800" dirty="0" smtClean="0">
                <a:solidFill>
                  <a:srgbClr val="FFFF66"/>
                </a:solidFill>
              </a:rPr>
              <a:t>.</a:t>
            </a:r>
            <a:endParaRPr lang="en-US" sz="28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Indies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Tx/>
              <a:buFont typeface="Wingdings" pitchFamily="2" charset="2"/>
              <a:buChar char="Ø"/>
            </a:pPr>
            <a:r>
              <a:rPr lang="en-US" sz="2800" dirty="0" err="1" smtClean="0">
                <a:latin typeface="+mj-lt"/>
              </a:rPr>
              <a:t>Penyesuaian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dari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seni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arsitektur</a:t>
            </a:r>
            <a:r>
              <a:rPr lang="en-US" sz="2800" dirty="0" smtClean="0">
                <a:latin typeface="+mj-lt"/>
              </a:rPr>
              <a:t> baroque, gothic, classic, art deco </a:t>
            </a:r>
            <a:r>
              <a:rPr lang="en-US" sz="2800" dirty="0" err="1" smtClean="0">
                <a:latin typeface="+mj-lt"/>
              </a:rPr>
              <a:t>dengan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arsitektur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jawa</a:t>
            </a:r>
            <a:r>
              <a:rPr lang="en-US" sz="2800" dirty="0" smtClean="0">
                <a:latin typeface="+mj-lt"/>
              </a:rPr>
              <a:t> (</a:t>
            </a:r>
            <a:r>
              <a:rPr lang="en-US" sz="2800" dirty="0" err="1" smtClean="0">
                <a:latin typeface="+mj-lt"/>
              </a:rPr>
              <a:t>joglo</a:t>
            </a:r>
            <a:r>
              <a:rPr lang="en-US" sz="2800" dirty="0" smtClean="0">
                <a:latin typeface="+mj-lt"/>
              </a:rPr>
              <a:t>) yang </a:t>
            </a:r>
            <a:r>
              <a:rPr lang="en-US" sz="2800" dirty="0" err="1" smtClean="0">
                <a:latin typeface="+mj-lt"/>
              </a:rPr>
              <a:t>disebut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loji</a:t>
            </a:r>
            <a:r>
              <a:rPr lang="en-US" sz="2800" dirty="0" smtClean="0">
                <a:latin typeface="+mj-lt"/>
              </a:rPr>
              <a:t> (</a:t>
            </a:r>
            <a:r>
              <a:rPr lang="en-US" sz="2800" i="1" dirty="0" err="1" smtClean="0">
                <a:latin typeface="+mj-lt"/>
              </a:rPr>
              <a:t>landhuizen</a:t>
            </a:r>
            <a:r>
              <a:rPr lang="en-US" sz="2800" dirty="0" smtClean="0">
                <a:latin typeface="+mj-lt"/>
              </a:rPr>
              <a:t>).</a:t>
            </a:r>
          </a:p>
          <a:p>
            <a:pPr marL="457200" indent="-457200">
              <a:buClrTx/>
              <a:buFont typeface="Wingdings" pitchFamily="2" charset="2"/>
              <a:buChar char="Ø"/>
            </a:pPr>
            <a:r>
              <a:rPr lang="en-US" sz="2800" dirty="0" err="1" smtClean="0">
                <a:latin typeface="+mj-lt"/>
              </a:rPr>
              <a:t>Elemen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dekoratifnya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ukiran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jawa</a:t>
            </a:r>
            <a:endParaRPr lang="en-US" sz="2800" dirty="0" smtClean="0">
              <a:latin typeface="+mj-lt"/>
            </a:endParaRPr>
          </a:p>
          <a:p>
            <a:pPr marL="457200" indent="-457200">
              <a:buClrTx/>
              <a:buFont typeface="Wingdings" pitchFamily="2" charset="2"/>
              <a:buChar char="Ø"/>
            </a:pPr>
            <a:r>
              <a:rPr lang="en-US" sz="2800" dirty="0" err="1" smtClean="0">
                <a:latin typeface="+mj-lt"/>
              </a:rPr>
              <a:t>Penggunaan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pilar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kolom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dengan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bentuk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geometris</a:t>
            </a:r>
            <a:r>
              <a:rPr lang="en-US" sz="2800" dirty="0" smtClean="0">
                <a:latin typeface="+mj-lt"/>
              </a:rPr>
              <a:t>.</a:t>
            </a:r>
          </a:p>
          <a:p>
            <a:pPr marL="457200" indent="-457200">
              <a:buClrTx/>
              <a:buFont typeface="Wingdings" pitchFamily="2" charset="2"/>
              <a:buChar char="Ø"/>
            </a:pPr>
            <a:r>
              <a:rPr lang="en-US" sz="2800" dirty="0" err="1" smtClean="0">
                <a:latin typeface="+mj-lt"/>
              </a:rPr>
              <a:t>Penyesuaian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iklim</a:t>
            </a:r>
            <a:r>
              <a:rPr lang="en-US" sz="2800" dirty="0" smtClean="0">
                <a:latin typeface="+mj-lt"/>
              </a:rPr>
              <a:t>: </a:t>
            </a:r>
            <a:r>
              <a:rPr lang="en-US" sz="2800" dirty="0" err="1" smtClean="0">
                <a:latin typeface="+mj-lt"/>
              </a:rPr>
              <a:t>jendela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ventilasi</a:t>
            </a:r>
            <a:r>
              <a:rPr lang="en-US" sz="2800" dirty="0" smtClean="0">
                <a:latin typeface="+mj-lt"/>
              </a:rPr>
              <a:t>.</a:t>
            </a:r>
            <a:endParaRPr lang="en-US" sz="2800" dirty="0" smtClean="0">
              <a:latin typeface="+mj-lt"/>
            </a:endParaRP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57188"/>
            <a:ext cx="8459788" cy="1014412"/>
          </a:xfrm>
        </p:spPr>
        <p:txBody>
          <a:bodyPr anchor="ctr"/>
          <a:lstStyle/>
          <a:p>
            <a:pPr algn="ctr"/>
            <a:r>
              <a:rPr lang="en-US" sz="3600" spc="3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Sikap</a:t>
            </a:r>
            <a:r>
              <a:rPr lang="en-US" sz="3600" spc="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Islam </a:t>
            </a:r>
            <a:r>
              <a:rPr lang="en-US" sz="3600" spc="3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terhadap</a:t>
            </a:r>
            <a:r>
              <a:rPr lang="en-US" sz="3600" spc="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3600" spc="3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Budaya</a:t>
            </a:r>
            <a:r>
              <a:rPr lang="en-US" sz="3600" spc="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Indonesia</a:t>
            </a:r>
            <a:endParaRPr lang="en-US" sz="3600" spc="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924800" cy="4495800"/>
          </a:xfrm>
        </p:spPr>
        <p:txBody>
          <a:bodyPr/>
          <a:lstStyle/>
          <a:p>
            <a:pPr marL="457200" indent="-457200">
              <a:buClr>
                <a:srgbClr val="000000"/>
              </a:buClr>
              <a:buSzPct val="85000"/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Unsur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budaya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tidak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bertentangan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dengan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Islam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cenderung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untuk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dilestarikan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. </a:t>
            </a:r>
            <a:r>
              <a:rPr lang="en-US" sz="2800" i="1" dirty="0" smtClean="0">
                <a:solidFill>
                  <a:srgbClr val="000000"/>
                </a:solidFill>
                <a:latin typeface="Agency FB" pitchFamily="34" charset="0"/>
              </a:rPr>
              <a:t>“al </a:t>
            </a:r>
            <a:r>
              <a:rPr lang="en-US" sz="2800" i="1" dirty="0" err="1" smtClean="0">
                <a:solidFill>
                  <a:srgbClr val="000000"/>
                </a:solidFill>
                <a:latin typeface="Agency FB" pitchFamily="34" charset="0"/>
              </a:rPr>
              <a:t>adatu</a:t>
            </a:r>
            <a:r>
              <a:rPr lang="en-US" sz="2800" i="1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gency FB" pitchFamily="34" charset="0"/>
              </a:rPr>
              <a:t>muhakkamatun</a:t>
            </a:r>
            <a:r>
              <a:rPr lang="en-US" sz="2800" i="1" dirty="0" smtClean="0">
                <a:solidFill>
                  <a:srgbClr val="000000"/>
                </a:solidFill>
                <a:latin typeface="Agency FB" pitchFamily="34" charset="0"/>
              </a:rPr>
              <a:t>”  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adat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suatu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masya-rakat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mempunyai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pengaruh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dalam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penentuan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hukum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bila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belum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ada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ketentuan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dalam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Islam).</a:t>
            </a:r>
          </a:p>
          <a:p>
            <a:pPr marL="457200" indent="-457200">
              <a:buClr>
                <a:srgbClr val="000000"/>
              </a:buClr>
              <a:buSzPct val="85000"/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Budaya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sebagian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unsurnya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bertentangan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dengan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Islam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direkonstruksi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sehingga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menjadi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Islami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.</a:t>
            </a:r>
          </a:p>
          <a:p>
            <a:pPr marL="457200" indent="-457200">
              <a:buClr>
                <a:srgbClr val="000000"/>
              </a:buClr>
              <a:buSzPct val="85000"/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Budaya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seluruhnya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bertentangan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dengan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Islam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dilarang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.</a:t>
            </a:r>
          </a:p>
          <a:p>
            <a:pPr marL="457200" indent="-457200">
              <a:buClr>
                <a:srgbClr val="000000"/>
              </a:buClr>
              <a:buSzPct val="85000"/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Sikap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Islam yang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mengakomodir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budaya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Indonesia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menimbulkan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akulturasi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dapat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dilihat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dalam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berbagai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segi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budaya</a:t>
            </a:r>
            <a:endParaRPr lang="en-US" sz="2800" dirty="0">
              <a:solidFill>
                <a:srgbClr val="00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459788" cy="785812"/>
          </a:xfrm>
        </p:spPr>
        <p:txBody>
          <a:bodyPr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Unsur-unsur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Budaya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Barat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040688" cy="3657600"/>
          </a:xfrm>
        </p:spPr>
        <p:txBody>
          <a:bodyPr>
            <a:normAutofit lnSpcReduction="10000"/>
          </a:bodyPr>
          <a:lstStyle/>
          <a:p>
            <a:pPr marL="457200" indent="-457200">
              <a:buClrTx/>
              <a:buFont typeface="+mj-lt"/>
              <a:buAutoNum type="alphaLcParenR"/>
            </a:pP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Agama: Kristen,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Katholik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.</a:t>
            </a:r>
          </a:p>
          <a:p>
            <a:pPr marL="457200" indent="-457200">
              <a:buClrTx/>
              <a:buFont typeface="+mj-lt"/>
              <a:buAutoNum type="alphaLcParenR"/>
            </a:pP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Ideologi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: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nasionalisme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liberalisme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komunisme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. </a:t>
            </a:r>
          </a:p>
          <a:p>
            <a:pPr marL="457200" indent="-457200">
              <a:buClrTx/>
              <a:buFont typeface="+mj-lt"/>
              <a:buAutoNum type="alphaLcParenR"/>
            </a:pP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Kesenian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: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musik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keroncong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 (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Portugis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),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tarian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 (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dansa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).</a:t>
            </a:r>
          </a:p>
          <a:p>
            <a:pPr marL="457200" indent="-457200">
              <a:buClrTx/>
              <a:buFont typeface="+mj-lt"/>
              <a:buAutoNum type="alphaLcParenR"/>
            </a:pP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Jiwa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: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disiplin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menghargai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waktu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pantang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menyerah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.</a:t>
            </a:r>
            <a:endParaRPr lang="en-US" sz="2800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i="1" dirty="0" err="1" smtClean="0">
                <a:solidFill>
                  <a:srgbClr val="FFFF00"/>
                </a:solidFill>
              </a:rPr>
              <a:t>lanjutan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924800" cy="4297363"/>
          </a:xfrm>
        </p:spPr>
        <p:txBody>
          <a:bodyPr/>
          <a:lstStyle/>
          <a:p>
            <a:pPr marL="514350" indent="-514350">
              <a:buClrTx/>
              <a:buFont typeface="+mj-lt"/>
              <a:buAutoNum type="alphaLcParenR" startAt="5"/>
            </a:pP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Teknologi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: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transportasi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komunikasi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persenjataan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tulisan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bahasa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.</a:t>
            </a:r>
          </a:p>
          <a:p>
            <a:pPr marL="514350" indent="-514350">
              <a:buClrTx/>
              <a:buFont typeface="+mj-lt"/>
              <a:buAutoNum type="alphaLcParenR" startAt="5"/>
            </a:pP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Tradisi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: model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pakaian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aksesori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pesta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.</a:t>
            </a:r>
          </a:p>
          <a:p>
            <a:pPr marL="514350" indent="-514350">
              <a:buClrTx/>
              <a:buFont typeface="+mj-lt"/>
              <a:buAutoNum type="alphaLcParenR" startAt="5"/>
            </a:pP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Pendidikan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: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sekolah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dengan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kurikulum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metode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dan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 media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pembelajaran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 yang modern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telah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mencetak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tokoh-tokoh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pergerakan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nasional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2400" cy="1219200"/>
          </a:xfrm>
        </p:spPr>
        <p:txBody>
          <a:bodyPr/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Algerian" pitchFamily="82" charset="0"/>
              </a:rPr>
              <a:t>Arsitektur</a:t>
            </a:r>
            <a:endParaRPr lang="en-US" sz="6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0" spc="6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Masjid</a:t>
            </a:r>
            <a:endParaRPr lang="en-US" sz="4400" b="0" spc="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347663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Umumnya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atap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masjid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berupa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kubah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sebagai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ciri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khas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dari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bangunan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masjid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.</a:t>
            </a:r>
          </a:p>
          <a:p>
            <a:pPr marL="457200" indent="-347663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Di Indonesia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atap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masjid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berupa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tumpang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yang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merupakan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akulturasi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dari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seni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arsitektur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pura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(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meru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),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dan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puncak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candi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.</a:t>
            </a:r>
          </a:p>
          <a:p>
            <a:pPr marL="457200" indent="-347663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Umumnya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masjid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tidak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mempunyai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menara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,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namun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ada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beberapa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yang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mempunyai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menara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misalnya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Masjid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Menara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Kudus. </a:t>
            </a:r>
          </a:p>
          <a:p>
            <a:pPr marL="457200" indent="-347663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Menara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kudus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mengambil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bentuk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balai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kulkul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yang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merupakan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bagian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dari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bangunan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pura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(Hindu)</a:t>
            </a:r>
            <a:endParaRPr lang="en-US" dirty="0" smtClean="0">
              <a:solidFill>
                <a:srgbClr val="FFC000"/>
              </a:solidFill>
              <a:latin typeface="Candara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257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Atap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umpang</a:t>
            </a:r>
            <a:r>
              <a:rPr lang="en-US" dirty="0" smtClean="0"/>
              <a:t>: </a:t>
            </a:r>
            <a:r>
              <a:rPr lang="en-US" dirty="0" err="1" smtClean="0"/>
              <a:t>Atap</a:t>
            </a:r>
            <a:r>
              <a:rPr lang="en-US" dirty="0" smtClean="0"/>
              <a:t> </a:t>
            </a:r>
            <a:r>
              <a:rPr lang="en-US" dirty="0" err="1" smtClean="0"/>
              <a:t>Masjid</a:t>
            </a:r>
            <a:r>
              <a:rPr lang="en-US" dirty="0" smtClean="0"/>
              <a:t> </a:t>
            </a:r>
            <a:r>
              <a:rPr lang="en-US" dirty="0" err="1" smtClean="0"/>
              <a:t>Nabawi</a:t>
            </a:r>
            <a:endParaRPr lang="en-US" dirty="0"/>
          </a:p>
        </p:txBody>
      </p:sp>
      <p:pic>
        <p:nvPicPr>
          <p:cNvPr id="1026" name="Picture 2" descr="H:\atap tump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2481263" cy="3301515"/>
          </a:xfrm>
          <a:prstGeom prst="rect">
            <a:avLst/>
          </a:prstGeom>
          <a:noFill/>
        </p:spPr>
      </p:pic>
      <p:pic>
        <p:nvPicPr>
          <p:cNvPr id="1028" name="Picture 4" descr="H:\masjid nabaw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4290" y="1676400"/>
            <a:ext cx="448056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914400"/>
          </a:xfrm>
        </p:spPr>
        <p:txBody>
          <a:bodyPr/>
          <a:lstStyle/>
          <a:p>
            <a:pPr algn="l"/>
            <a:r>
              <a:rPr lang="en-US" sz="3600" dirty="0" err="1" smtClean="0">
                <a:latin typeface="+mn-lt"/>
              </a:rPr>
              <a:t>Menara</a:t>
            </a:r>
            <a:r>
              <a:rPr lang="en-US" sz="3600" dirty="0" smtClean="0">
                <a:latin typeface="+mn-lt"/>
              </a:rPr>
              <a:t> </a:t>
            </a:r>
            <a:r>
              <a:rPr lang="en-US" sz="3600" dirty="0" err="1" smtClean="0">
                <a:latin typeface="+mn-lt"/>
              </a:rPr>
              <a:t>Masjid</a:t>
            </a:r>
            <a:r>
              <a:rPr lang="en-US" sz="3600" dirty="0" smtClean="0">
                <a:latin typeface="+mn-lt"/>
              </a:rPr>
              <a:t> Kudus: Bale </a:t>
            </a:r>
            <a:r>
              <a:rPr lang="en-US" sz="3600" dirty="0" err="1" smtClean="0">
                <a:latin typeface="+mn-lt"/>
              </a:rPr>
              <a:t>Kulkul</a:t>
            </a:r>
            <a:endParaRPr lang="en-US" dirty="0">
              <a:latin typeface="+mn-lt"/>
            </a:endParaRPr>
          </a:p>
        </p:txBody>
      </p:sp>
      <p:pic>
        <p:nvPicPr>
          <p:cNvPr id="2050" name="Picture 2" descr="H:\menara kudu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812132"/>
            <a:ext cx="3409950" cy="4325252"/>
          </a:xfrm>
          <a:prstGeom prst="rect">
            <a:avLst/>
          </a:prstGeom>
          <a:noFill/>
        </p:spPr>
      </p:pic>
      <p:pic>
        <p:nvPicPr>
          <p:cNvPr id="2051" name="Picture 3" descr="H:\balai kulk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83963"/>
            <a:ext cx="3362325" cy="447383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07400" cy="1014412"/>
          </a:xfrm>
        </p:spPr>
        <p:txBody>
          <a:bodyPr anchor="ctr"/>
          <a:lstStyle/>
          <a:p>
            <a:pPr algn="r"/>
            <a:r>
              <a:rPr lang="en-US" spc="300" dirty="0" err="1" smtClean="0">
                <a:solidFill>
                  <a:srgbClr val="000000"/>
                </a:solidFill>
                <a:latin typeface="Candara" pitchFamily="34" charset="0"/>
              </a:rPr>
              <a:t>Makam</a:t>
            </a:r>
            <a:endParaRPr lang="en-US" spc="30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2057400"/>
            <a:ext cx="8459788" cy="3962400"/>
          </a:xfrm>
        </p:spPr>
        <p:txBody>
          <a:bodyPr/>
          <a:lstStyle/>
          <a:p>
            <a:pPr algn="r">
              <a:buNone/>
            </a:pP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Makam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seorang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muslim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dibangun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nisan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dilengkapi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dengan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jirat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kemudian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dibangun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cungkup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di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atas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nisan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tersebut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.</a:t>
            </a:r>
          </a:p>
          <a:p>
            <a:pPr algn="r">
              <a:buNone/>
            </a:pP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Kompleks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makam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dibagi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dalam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gugusan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dan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halaman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dibatasi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dengan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tembok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dan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gapura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.</a:t>
            </a:r>
          </a:p>
          <a:p>
            <a:pPr algn="r">
              <a:buNone/>
            </a:pP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Umumnya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diusahakan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di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atas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lereng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sebuah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bukit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.</a:t>
            </a:r>
          </a:p>
          <a:p>
            <a:pPr algn="r">
              <a:buNone/>
            </a:pP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Konsep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ini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mirip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dengan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konsep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candi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dalam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agama Hindu</a:t>
            </a:r>
            <a:endParaRPr lang="en-US" dirty="0">
              <a:solidFill>
                <a:srgbClr val="000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dirty="0" err="1" smtClean="0">
                <a:latin typeface="Candara" pitchFamily="34" charset="0"/>
              </a:rPr>
              <a:t>Makam</a:t>
            </a:r>
            <a:r>
              <a:rPr lang="en-US" sz="3600" dirty="0" smtClean="0">
                <a:latin typeface="Candara" pitchFamily="34" charset="0"/>
              </a:rPr>
              <a:t> Fatimah </a:t>
            </a:r>
            <a:r>
              <a:rPr lang="en-US" sz="3600" dirty="0" err="1" smtClean="0">
                <a:latin typeface="Candara" pitchFamily="34" charset="0"/>
              </a:rPr>
              <a:t>binti</a:t>
            </a:r>
            <a:r>
              <a:rPr lang="en-US" sz="3600" dirty="0" smtClean="0">
                <a:latin typeface="Candara" pitchFamily="34" charset="0"/>
              </a:rPr>
              <a:t> </a:t>
            </a:r>
            <a:r>
              <a:rPr lang="en-US" sz="3600" dirty="0" err="1" smtClean="0">
                <a:latin typeface="Candara" pitchFamily="34" charset="0"/>
              </a:rPr>
              <a:t>Maimun</a:t>
            </a:r>
            <a:endParaRPr lang="en-US" dirty="0">
              <a:latin typeface="Candara" pitchFamily="34" charset="0"/>
            </a:endParaRPr>
          </a:p>
        </p:txBody>
      </p:sp>
      <p:pic>
        <p:nvPicPr>
          <p:cNvPr id="3074" name="Picture 2" descr="H:\fatimah binti maim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6753225" cy="443713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lide">
  <a:themeElements>
    <a:clrScheme name="GE_PowerPoint_Template 1">
      <a:dk1>
        <a:srgbClr val="4157AD"/>
      </a:dk1>
      <a:lt1>
        <a:srgbClr val="FFFFFF"/>
      </a:lt1>
      <a:dk2>
        <a:srgbClr val="7C9DFD"/>
      </a:dk2>
      <a:lt2>
        <a:srgbClr val="808080"/>
      </a:lt2>
      <a:accent1>
        <a:srgbClr val="4157AD"/>
      </a:accent1>
      <a:accent2>
        <a:srgbClr val="B9CAFD"/>
      </a:accent2>
      <a:accent3>
        <a:srgbClr val="FFFFFF"/>
      </a:accent3>
      <a:accent4>
        <a:srgbClr val="364993"/>
      </a:accent4>
      <a:accent5>
        <a:srgbClr val="B0B4D3"/>
      </a:accent5>
      <a:accent6>
        <a:srgbClr val="A7B7E5"/>
      </a:accent6>
      <a:hlink>
        <a:srgbClr val="14187A"/>
      </a:hlink>
      <a:folHlink>
        <a:srgbClr val="7C9EFE"/>
      </a:folHlink>
    </a:clrScheme>
    <a:fontScheme name="GE_PowerPoint_Template">
      <a:majorFont>
        <a:latin typeface="GE Inspira"/>
        <a:ea typeface=""/>
        <a:cs typeface=""/>
      </a:majorFont>
      <a:minorFont>
        <a:latin typeface="GE Inspi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 Inspir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 Inspira" pitchFamily="34" charset="0"/>
          </a:defRPr>
        </a:defPPr>
      </a:lstStyle>
    </a:lnDef>
  </a:objectDefaults>
  <a:extraClrSchemeLst>
    <a:extraClrScheme>
      <a:clrScheme name="GE_PowerPoint_Template 1">
        <a:dk1>
          <a:srgbClr val="4157AD"/>
        </a:dk1>
        <a:lt1>
          <a:srgbClr val="FFFFFF"/>
        </a:lt1>
        <a:dk2>
          <a:srgbClr val="7C9DFD"/>
        </a:dk2>
        <a:lt2>
          <a:srgbClr val="808080"/>
        </a:lt2>
        <a:accent1>
          <a:srgbClr val="4157AD"/>
        </a:accent1>
        <a:accent2>
          <a:srgbClr val="B9CAFD"/>
        </a:accent2>
        <a:accent3>
          <a:srgbClr val="FFFFFF"/>
        </a:accent3>
        <a:accent4>
          <a:srgbClr val="364993"/>
        </a:accent4>
        <a:accent5>
          <a:srgbClr val="B0B4D3"/>
        </a:accent5>
        <a:accent6>
          <a:srgbClr val="A7B7E5"/>
        </a:accent6>
        <a:hlink>
          <a:srgbClr val="14187A"/>
        </a:hlink>
        <a:folHlink>
          <a:srgbClr val="7C9EF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CBC22012-76C9-4763-A2CC-CA0EC7C6D042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F58ED5E4-93C8-4193-90FB-6393F2CEA7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61CC0D-587F-4329-8EB1-A56946A92AF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919</Words>
  <Application>Microsoft PowerPoint</Application>
  <PresentationFormat>On-screen Show (4:3)</PresentationFormat>
  <Paragraphs>99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slide</vt:lpstr>
      <vt:lpstr>Office Theme</vt:lpstr>
      <vt:lpstr>2_Office Theme</vt:lpstr>
      <vt:lpstr>Aspect</vt:lpstr>
      <vt:lpstr>Flow</vt:lpstr>
      <vt:lpstr>Perkembangan Budaya Indonesia  Masa Islam</vt:lpstr>
      <vt:lpstr>Islam-Budaya</vt:lpstr>
      <vt:lpstr>Sikap Islam terhadap Budaya Indonesia</vt:lpstr>
      <vt:lpstr>Slide 4</vt:lpstr>
      <vt:lpstr>Masjid</vt:lpstr>
      <vt:lpstr>Atap Tumpang: Atap Masjid Nabawi</vt:lpstr>
      <vt:lpstr>Menara Masjid Kudus: Bale Kulkul</vt:lpstr>
      <vt:lpstr>Makam</vt:lpstr>
      <vt:lpstr>Makam Fatimah binti Maimun</vt:lpstr>
      <vt:lpstr>Gerbang Makam Sendang Duwur (Tuban)</vt:lpstr>
      <vt:lpstr>Seni Pahat</vt:lpstr>
      <vt:lpstr>Kaligrafi</vt:lpstr>
      <vt:lpstr>Relief di Masjid Mantingan</vt:lpstr>
      <vt:lpstr>Kesusasteraan</vt:lpstr>
      <vt:lpstr>Jenis Karya Sastra</vt:lpstr>
      <vt:lpstr>To be continued ….</vt:lpstr>
      <vt:lpstr>Kebudayaan  Indonesia Era Kolonialisme sudrajat@uny.ac.id/</vt:lpstr>
      <vt:lpstr>Kedatangan Bangsa Barat</vt:lpstr>
      <vt:lpstr>Perkembangan Budaya Indonesia:</vt:lpstr>
      <vt:lpstr>Peninggalan</vt:lpstr>
      <vt:lpstr>Benteng Pendem di Cilacap</vt:lpstr>
      <vt:lpstr>Pintu Air Jagir</vt:lpstr>
      <vt:lpstr>Kathedral Santa Perawan Maria (Bogor)</vt:lpstr>
      <vt:lpstr>Bangunan Lawang Sewu (Semarang)</vt:lpstr>
      <vt:lpstr>Wisma Grahadi Surabaya</vt:lpstr>
      <vt:lpstr>Kantor Pos Yogyakarta</vt:lpstr>
      <vt:lpstr>Empire Style</vt:lpstr>
      <vt:lpstr>Art Nouveau</vt:lpstr>
      <vt:lpstr>Indies</vt:lpstr>
      <vt:lpstr>Unsur-unsur Budaya Barat</vt:lpstr>
      <vt:lpstr>lanjutan</vt:lpstr>
    </vt:vector>
  </TitlesOfParts>
  <Company>Pend Sejarah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Perkembangan Budaya Indonesia Masa Islam</dc:title>
  <dc:subject/>
  <dc:creator>Sudrajat</dc:creator>
  <cp:keywords/>
  <dc:description/>
  <cp:lastModifiedBy>Sudrajat</cp:lastModifiedBy>
  <cp:revision>57</cp:revision>
  <dcterms:created xsi:type="dcterms:W3CDTF">2011-11-01T14:04:08Z</dcterms:created>
  <dcterms:modified xsi:type="dcterms:W3CDTF">2011-11-21T17:58:46Z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TC300014509990</vt:lpwstr>
  </property>
</Properties>
</file>