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6" r:id="rId9"/>
    <p:sldId id="265" r:id="rId10"/>
    <p:sldId id="268" r:id="rId11"/>
    <p:sldId id="269" r:id="rId12"/>
    <p:sldId id="267" r:id="rId13"/>
    <p:sldId id="275" r:id="rId14"/>
    <p:sldId id="274" r:id="rId15"/>
    <p:sldId id="27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4/17/2012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4/17/2012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553200" cy="2286000"/>
          </a:xfrm>
        </p:spPr>
        <p:txBody>
          <a:bodyPr>
            <a:normAutofit fontScale="90000"/>
          </a:bodyPr>
          <a:lstStyle/>
          <a:p>
            <a:r>
              <a:rPr lang="en-US" spc="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Singasari</a:t>
            </a:r>
            <a:r>
              <a:rPr lang="en-US" spc="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pc="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Sebagai</a:t>
            </a:r>
            <a:r>
              <a:rPr lang="en-US" spc="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pc="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Pendahulu</a:t>
            </a:r>
            <a:r>
              <a:rPr lang="en-US" spc="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pc="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Majapahit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Cambria" pitchFamily="18" charset="0"/>
              </a:rPr>
              <a:t>sudrajat@uny.ac.id/</a:t>
            </a:r>
            <a:endParaRPr lang="en-US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pc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Urutan</a:t>
            </a:r>
            <a:r>
              <a:rPr lang="en-US" spc="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Raja</a:t>
            </a:r>
            <a:endParaRPr lang="en-US" spc="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0292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Prasasti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Mulamalurung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menuliskan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urutan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raja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serta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hubungannya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Nararyya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Smining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Rat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sebagai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berikut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:</a:t>
            </a:r>
          </a:p>
          <a:p>
            <a:pPr marL="463550" indent="-463550">
              <a:buSzPct val="86000"/>
              <a:buFont typeface="+mj-lt"/>
              <a:buAutoNum type="arabicParenR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Bhatara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Siwa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(Sri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Rajasa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/Ken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Arok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);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kakek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  <a:p>
            <a:pPr marL="463550" indent="-463550">
              <a:buSzPct val="86000"/>
              <a:buFont typeface="+mj-lt"/>
              <a:buAutoNum type="arabicParenR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Anusapati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; ayah</a:t>
            </a:r>
          </a:p>
          <a:p>
            <a:pPr marL="463550" indent="-463550">
              <a:buSzPct val="86000"/>
              <a:buFont typeface="+mj-lt"/>
              <a:buAutoNum type="arabicParenR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Ayah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Nararyya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Waning-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hyun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paman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sekaligus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mertua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  <a:p>
            <a:pPr marL="463550" indent="-463550">
              <a:buSzPct val="86000"/>
              <a:buFont typeface="+mj-lt"/>
              <a:buAutoNum type="arabicParenR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Nararyya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Gunging-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bhaya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;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paman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  <a:p>
            <a:pPr marL="463550" indent="-463550">
              <a:buSzPct val="86000"/>
              <a:buFont typeface="+mj-lt"/>
              <a:buAutoNum type="arabicParenR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Nararyya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Tohjaya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;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paman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  <a:p>
            <a:pPr marL="0" indent="0" algn="just">
              <a:buSzPct val="86000"/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Daftar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raja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berbeda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dengan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urutan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raja yang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disampaikan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oleh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Pararaton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dimana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ada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tambahan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nomor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3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4.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Jadi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kesimpulannya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Pararaton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mempersingkat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kisah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rebutan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kekuasaan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di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Singasari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.</a:t>
            </a:r>
          </a:p>
          <a:p>
            <a:pPr marL="0" indent="0">
              <a:buSzPct val="86000"/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Hadi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Sidomulyo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</a:rPr>
              <a:t>, 2007)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2390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Raja-raja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Singasari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3810000"/>
          </a:xfrm>
        </p:spPr>
        <p:txBody>
          <a:bodyPr>
            <a:normAutofit/>
          </a:bodyPr>
          <a:lstStyle/>
          <a:p>
            <a:pPr marL="514350" indent="-514350" algn="just">
              <a:buSzPct val="80000"/>
              <a:buFont typeface="+mj-lt"/>
              <a:buAutoNum type="arabicParenR"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Sri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Rajasa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Sang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Amurwabhumi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1222-1227</a:t>
            </a:r>
          </a:p>
          <a:p>
            <a:pPr marL="514350" indent="-514350" algn="just">
              <a:buSzPct val="80000"/>
              <a:buFont typeface="+mj-lt"/>
              <a:buAutoNum type="arabicParenR"/>
            </a:pP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Anusapati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1227-1248 (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Prasasti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Maribong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514350" indent="-514350" algn="just">
              <a:buSzPct val="80000"/>
              <a:buFont typeface="+mj-lt"/>
              <a:buAutoNum type="arabicParenR"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Jaya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Wisnuwardhana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Smining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Rat 1248-1270 (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Prasasti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Mulamalurung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514350" indent="-514350" algn="just">
              <a:buSzPct val="80000"/>
              <a:buFont typeface="+mj-lt"/>
              <a:buAutoNum type="arabicParenR"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Sri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Kretanegara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1270-1292 (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Negarakretagama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43:5),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pada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masa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pemerintahannya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nama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Tumapel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diganti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Singasari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gency FB" pitchFamily="34" charset="0"/>
              </a:rPr>
              <a:t>Raja-raja Kediri</a:t>
            </a:r>
            <a:endParaRPr lang="en-US" sz="40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4373563"/>
          </a:xfrm>
        </p:spPr>
        <p:txBody>
          <a:bodyPr/>
          <a:lstStyle/>
          <a:p>
            <a:pPr indent="4763">
              <a:buNone/>
            </a:pPr>
            <a:r>
              <a:rPr lang="en-US" sz="2800" dirty="0" err="1" smtClean="0">
                <a:latin typeface="Agency FB" pitchFamily="34" charset="0"/>
              </a:rPr>
              <a:t>Menurut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Prasasti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Mulamalurung</a:t>
            </a:r>
            <a:r>
              <a:rPr lang="en-US" sz="2800" dirty="0" smtClean="0">
                <a:latin typeface="Agency FB" pitchFamily="34" charset="0"/>
              </a:rPr>
              <a:t> raja-raja </a:t>
            </a:r>
            <a:r>
              <a:rPr lang="en-US" sz="2800" dirty="0" err="1" smtClean="0">
                <a:latin typeface="Agency FB" pitchFamily="34" charset="0"/>
              </a:rPr>
              <a:t>di</a:t>
            </a:r>
            <a:r>
              <a:rPr lang="en-US" sz="2800" dirty="0" smtClean="0">
                <a:latin typeface="Agency FB" pitchFamily="34" charset="0"/>
              </a:rPr>
              <a:t> Kediri </a:t>
            </a:r>
            <a:r>
              <a:rPr lang="en-US" sz="2800" dirty="0" err="1" smtClean="0">
                <a:latin typeface="Agency FB" pitchFamily="34" charset="0"/>
              </a:rPr>
              <a:t>setelah</a:t>
            </a:r>
            <a:r>
              <a:rPr lang="en-US" sz="2800" dirty="0" smtClean="0">
                <a:latin typeface="Agency FB" pitchFamily="34" charset="0"/>
              </a:rPr>
              <a:t> 1222 </a:t>
            </a:r>
            <a:r>
              <a:rPr lang="en-US" sz="2800" dirty="0" err="1" smtClean="0">
                <a:latin typeface="Agency FB" pitchFamily="34" charset="0"/>
              </a:rPr>
              <a:t>adalah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keturunan</a:t>
            </a:r>
            <a:r>
              <a:rPr lang="en-US" sz="2800" dirty="0" smtClean="0">
                <a:latin typeface="Agency FB" pitchFamily="34" charset="0"/>
              </a:rPr>
              <a:t> Sri </a:t>
            </a:r>
            <a:r>
              <a:rPr lang="en-US" sz="2800" dirty="0" err="1" smtClean="0">
                <a:latin typeface="Agency FB" pitchFamily="34" charset="0"/>
              </a:rPr>
              <a:t>Rajasa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yaitu</a:t>
            </a:r>
            <a:r>
              <a:rPr lang="en-US" sz="2800" dirty="0" smtClean="0">
                <a:latin typeface="Agency FB" pitchFamily="34" charset="0"/>
              </a:rPr>
              <a:t>:</a:t>
            </a:r>
          </a:p>
          <a:p>
            <a:pPr marL="798513" indent="-450850">
              <a:buFont typeface="+mj-lt"/>
              <a:buAutoNum type="arabicParenR"/>
            </a:pPr>
            <a:r>
              <a:rPr lang="en-US" sz="2800" dirty="0" err="1" smtClean="0">
                <a:latin typeface="Agency FB" pitchFamily="34" charset="0"/>
              </a:rPr>
              <a:t>Bhatara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Parameswara</a:t>
            </a:r>
            <a:r>
              <a:rPr lang="en-US" sz="2800" dirty="0" smtClean="0">
                <a:latin typeface="Agency FB" pitchFamily="34" charset="0"/>
              </a:rPr>
              <a:t> (</a:t>
            </a:r>
            <a:r>
              <a:rPr lang="en-US" sz="2800" dirty="0" err="1" smtClean="0">
                <a:latin typeface="Agency FB" pitchFamily="34" charset="0"/>
              </a:rPr>
              <a:t>Mahisa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Wunga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Teleng</a:t>
            </a:r>
            <a:r>
              <a:rPr lang="en-US" sz="2800" dirty="0" smtClean="0">
                <a:latin typeface="Agency FB" pitchFamily="34" charset="0"/>
              </a:rPr>
              <a:t>)</a:t>
            </a:r>
          </a:p>
          <a:p>
            <a:pPr marL="798513" indent="-450850">
              <a:buFont typeface="+mj-lt"/>
              <a:buAutoNum type="arabicParenR"/>
            </a:pPr>
            <a:r>
              <a:rPr lang="en-US" sz="2800" dirty="0" err="1" smtClean="0">
                <a:latin typeface="Agency FB" pitchFamily="34" charset="0"/>
              </a:rPr>
              <a:t>Guningbhaya</a:t>
            </a:r>
            <a:r>
              <a:rPr lang="en-US" sz="2800" dirty="0" smtClean="0">
                <a:latin typeface="Agency FB" pitchFamily="34" charset="0"/>
              </a:rPr>
              <a:t> (</a:t>
            </a:r>
            <a:r>
              <a:rPr lang="en-US" sz="2800" dirty="0" err="1" smtClean="0">
                <a:latin typeface="Agency FB" pitchFamily="34" charset="0"/>
              </a:rPr>
              <a:t>Agnibhaya</a:t>
            </a:r>
            <a:r>
              <a:rPr lang="en-US" sz="2800" dirty="0" smtClean="0">
                <a:latin typeface="Agency FB" pitchFamily="34" charset="0"/>
              </a:rPr>
              <a:t>)</a:t>
            </a:r>
          </a:p>
          <a:p>
            <a:pPr marL="798513" indent="-450850">
              <a:buFont typeface="+mj-lt"/>
              <a:buAutoNum type="arabicParenR"/>
            </a:pPr>
            <a:r>
              <a:rPr lang="en-US" sz="2800" dirty="0" err="1" smtClean="0">
                <a:latin typeface="Agency FB" pitchFamily="34" charset="0"/>
              </a:rPr>
              <a:t>Nararyya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Tohjaya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 marL="347663" indent="0" algn="just">
              <a:buNone/>
            </a:pPr>
            <a:r>
              <a:rPr lang="en-US" sz="2800" dirty="0" err="1" smtClean="0">
                <a:latin typeface="Agency FB" pitchFamily="34" charset="0"/>
              </a:rPr>
              <a:t>Dengan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keterangan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ini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maka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setelah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membunuh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Anusapati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Nararyya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Tohjaya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tidak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menggantikan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Anusapati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sebagai</a:t>
            </a:r>
            <a:r>
              <a:rPr lang="en-US" sz="2800" dirty="0" smtClean="0">
                <a:latin typeface="Agency FB" pitchFamily="34" charset="0"/>
              </a:rPr>
              <a:t> raja </a:t>
            </a:r>
            <a:r>
              <a:rPr lang="en-US" sz="2800" dirty="0" err="1" smtClean="0">
                <a:latin typeface="Agency FB" pitchFamily="34" charset="0"/>
              </a:rPr>
              <a:t>di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Tumapel</a:t>
            </a:r>
            <a:r>
              <a:rPr lang="en-US" sz="2800" dirty="0" smtClean="0">
                <a:latin typeface="Agency FB" pitchFamily="34" charset="0"/>
              </a:rPr>
              <a:t>, </a:t>
            </a:r>
            <a:r>
              <a:rPr lang="en-US" sz="2800" dirty="0" err="1" smtClean="0">
                <a:latin typeface="Agency FB" pitchFamily="34" charset="0"/>
              </a:rPr>
              <a:t>tetapi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menggantikan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Bhatara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Parameswara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sebagai</a:t>
            </a:r>
            <a:r>
              <a:rPr lang="en-US" sz="2800" dirty="0" smtClean="0">
                <a:latin typeface="Agency FB" pitchFamily="34" charset="0"/>
              </a:rPr>
              <a:t> raja </a:t>
            </a:r>
            <a:r>
              <a:rPr lang="en-US" sz="2800" dirty="0" err="1" smtClean="0">
                <a:latin typeface="Agency FB" pitchFamily="34" charset="0"/>
              </a:rPr>
              <a:t>di</a:t>
            </a:r>
            <a:r>
              <a:rPr lang="en-US" sz="2800" dirty="0" smtClean="0">
                <a:latin typeface="Agency FB" pitchFamily="34" charset="0"/>
              </a:rPr>
              <a:t> Kediri.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Keretakan</a:t>
            </a:r>
            <a:r>
              <a:rPr lang="en-US" sz="3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3600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Tumapel</a:t>
            </a:r>
            <a:endParaRPr lang="en-US" sz="36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Agency FB" pitchFamily="34" charset="0"/>
              </a:rPr>
              <a:t>Hadi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Sidomulyo</a:t>
            </a:r>
            <a:r>
              <a:rPr lang="en-US" dirty="0" smtClean="0">
                <a:latin typeface="Agency FB" pitchFamily="34" charset="0"/>
              </a:rPr>
              <a:t> (2007) </a:t>
            </a:r>
            <a:r>
              <a:rPr lang="en-US" dirty="0" err="1" smtClean="0">
                <a:latin typeface="Agency FB" pitchFamily="34" charset="0"/>
              </a:rPr>
              <a:t>menyatakan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perebutan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kekuasaan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Tumapel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pasca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Anusapati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sangat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dahsyat</a:t>
            </a:r>
            <a:r>
              <a:rPr lang="en-US" dirty="0" smtClean="0">
                <a:latin typeface="Agency FB" pitchFamily="34" charset="0"/>
              </a:rPr>
              <a:t>, </a:t>
            </a:r>
            <a:r>
              <a:rPr lang="en-US" dirty="0" err="1" smtClean="0">
                <a:latin typeface="Agency FB" pitchFamily="34" charset="0"/>
              </a:rPr>
              <a:t>dibuktikan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dengan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jumlah</a:t>
            </a:r>
            <a:r>
              <a:rPr lang="en-US" dirty="0" smtClean="0">
                <a:latin typeface="Agency FB" pitchFamily="34" charset="0"/>
              </a:rPr>
              <a:t> raja yang </a:t>
            </a:r>
            <a:r>
              <a:rPr lang="en-US" dirty="0" err="1" smtClean="0">
                <a:latin typeface="Agency FB" pitchFamily="34" charset="0"/>
              </a:rPr>
              <a:t>berkuasa</a:t>
            </a:r>
            <a:r>
              <a:rPr lang="en-US" dirty="0" smtClean="0">
                <a:latin typeface="Agency FB" pitchFamily="34" charset="0"/>
              </a:rPr>
              <a:t>  3 </a:t>
            </a:r>
            <a:r>
              <a:rPr lang="en-US" dirty="0" err="1" smtClean="0">
                <a:latin typeface="Agency FB" pitchFamily="34" charset="0"/>
              </a:rPr>
              <a:t>orang</a:t>
            </a:r>
            <a:r>
              <a:rPr lang="en-US" dirty="0" smtClean="0">
                <a:latin typeface="Agency FB" pitchFamily="34" charset="0"/>
              </a:rPr>
              <a:t> raja.</a:t>
            </a:r>
          </a:p>
          <a:p>
            <a:pPr algn="just"/>
            <a:r>
              <a:rPr lang="en-US" dirty="0" err="1" smtClean="0">
                <a:latin typeface="Agency FB" pitchFamily="34" charset="0"/>
              </a:rPr>
              <a:t>Slamet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Mulyono</a:t>
            </a:r>
            <a:r>
              <a:rPr lang="en-US" dirty="0" smtClean="0">
                <a:latin typeface="Agency FB" pitchFamily="34" charset="0"/>
              </a:rPr>
              <a:t> (1983) </a:t>
            </a:r>
            <a:r>
              <a:rPr lang="en-US" dirty="0" err="1" smtClean="0">
                <a:latin typeface="Agency FB" pitchFamily="34" charset="0"/>
              </a:rPr>
              <a:t>setelah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meninggalnya</a:t>
            </a:r>
            <a:r>
              <a:rPr lang="en-US" dirty="0" smtClean="0">
                <a:latin typeface="Agency FB" pitchFamily="34" charset="0"/>
              </a:rPr>
              <a:t> Sri </a:t>
            </a:r>
            <a:r>
              <a:rPr lang="en-US" dirty="0" err="1" smtClean="0">
                <a:latin typeface="Agency FB" pitchFamily="34" charset="0"/>
              </a:rPr>
              <a:t>Rajasa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Bhatara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Amurwabhumi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Tumapel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pecah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menjadi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dua</a:t>
            </a:r>
            <a:r>
              <a:rPr lang="en-US" dirty="0" smtClean="0">
                <a:latin typeface="Agency FB" pitchFamily="34" charset="0"/>
              </a:rPr>
              <a:t>: Kediri (</a:t>
            </a:r>
            <a:r>
              <a:rPr lang="en-US" dirty="0" err="1" smtClean="0">
                <a:latin typeface="Agency FB" pitchFamily="34" charset="0"/>
              </a:rPr>
              <a:t>dengan</a:t>
            </a:r>
            <a:r>
              <a:rPr lang="en-US" dirty="0" smtClean="0">
                <a:latin typeface="Agency FB" pitchFamily="34" charset="0"/>
              </a:rPr>
              <a:t> raja </a:t>
            </a:r>
            <a:r>
              <a:rPr lang="en-US" dirty="0" err="1" smtClean="0">
                <a:latin typeface="Agency FB" pitchFamily="34" charset="0"/>
              </a:rPr>
              <a:t>nomor</a:t>
            </a:r>
            <a:r>
              <a:rPr lang="en-US" dirty="0" smtClean="0">
                <a:latin typeface="Agency FB" pitchFamily="34" charset="0"/>
              </a:rPr>
              <a:t> 3, 4, 5 </a:t>
            </a:r>
            <a:r>
              <a:rPr lang="en-US" dirty="0" err="1" smtClean="0">
                <a:latin typeface="Agency FB" pitchFamily="34" charset="0"/>
              </a:rPr>
              <a:t>prasasti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Mulamalurung</a:t>
            </a:r>
            <a:r>
              <a:rPr lang="en-US" dirty="0" smtClean="0">
                <a:latin typeface="Agency FB" pitchFamily="34" charset="0"/>
              </a:rPr>
              <a:t>) </a:t>
            </a:r>
            <a:r>
              <a:rPr lang="en-US" dirty="0" err="1" smtClean="0">
                <a:latin typeface="Agency FB" pitchFamily="34" charset="0"/>
              </a:rPr>
              <a:t>dan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Jenggala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dengan</a:t>
            </a:r>
            <a:r>
              <a:rPr lang="en-US" dirty="0" smtClean="0">
                <a:latin typeface="Agency FB" pitchFamily="34" charset="0"/>
              </a:rPr>
              <a:t> raja </a:t>
            </a:r>
            <a:r>
              <a:rPr lang="en-US" dirty="0" err="1" smtClean="0">
                <a:latin typeface="Agency FB" pitchFamily="34" charset="0"/>
              </a:rPr>
              <a:t>Nararyya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Smining</a:t>
            </a:r>
            <a:r>
              <a:rPr lang="en-US" dirty="0" smtClean="0">
                <a:latin typeface="Agency FB" pitchFamily="34" charset="0"/>
              </a:rPr>
              <a:t> Rat yang </a:t>
            </a:r>
            <a:r>
              <a:rPr lang="en-US" dirty="0" err="1" smtClean="0">
                <a:latin typeface="Agency FB" pitchFamily="34" charset="0"/>
              </a:rPr>
              <a:t>kemudian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berhasil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mempersatukan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kembali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Jenggala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Panjalu</a:t>
            </a:r>
            <a:r>
              <a:rPr lang="en-US" dirty="0" smtClean="0">
                <a:latin typeface="Agency FB" pitchFamily="34" charset="0"/>
              </a:rPr>
              <a:t>. </a:t>
            </a:r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Sri </a:t>
            </a:r>
            <a:r>
              <a:rPr lang="en-US" sz="4000" spc="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Kretanegara</a:t>
            </a:r>
            <a:endParaRPr lang="en-US" sz="4000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799"/>
            <a:ext cx="7315200" cy="457200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Meluaskan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wilayah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ke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luar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Jawa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Prasasti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Amogapasa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bertarikh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1286)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Mengadakan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perubahan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besar-besaran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dalam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bidang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administrasi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. Sri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Kretanegara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mencopot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Mpu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Raganata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Arya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Wiraraja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Wirakreti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Kidung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Harsawijaya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).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Banyak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pejabat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kecewa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sehingga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menimbulkan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kegelisahan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diantara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para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punggawa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Singasari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.  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Tahun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1292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Jayakatwang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raja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Gelang-gelang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menyerang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Cambria" pitchFamily="18" charset="0"/>
              </a:rPr>
              <a:t>Singasari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905000"/>
            <a:ext cx="5943600" cy="2133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spc="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Pararaton</a:t>
            </a:r>
            <a:endParaRPr lang="en-US" sz="40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191000"/>
          </a:xfrm>
        </p:spPr>
        <p:txBody>
          <a:bodyPr>
            <a:normAutofit fontScale="85000" lnSpcReduction="20000"/>
          </a:bodyPr>
          <a:lstStyle/>
          <a:p>
            <a:pPr marL="463550" indent="0" algn="just">
              <a:buNone/>
            </a:pP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i="1" dirty="0" err="1" smtClean="0">
                <a:latin typeface="Cambria" pitchFamily="18" charset="0"/>
              </a:rPr>
              <a:t>Katuturanira</a:t>
            </a:r>
            <a:r>
              <a:rPr lang="en-US" sz="2800" i="1" dirty="0" smtClean="0">
                <a:latin typeface="Cambria" pitchFamily="18" charset="0"/>
              </a:rPr>
              <a:t> Ken </a:t>
            </a:r>
            <a:r>
              <a:rPr lang="en-US" sz="2800" i="1" dirty="0" err="1" smtClean="0">
                <a:latin typeface="Cambria" pitchFamily="18" charset="0"/>
              </a:rPr>
              <a:t>Arok</a:t>
            </a:r>
            <a:r>
              <a:rPr lang="en-US" sz="2800" dirty="0" smtClean="0">
                <a:latin typeface="Cambria" pitchFamily="18" charset="0"/>
              </a:rPr>
              <a:t>) </a:t>
            </a:r>
            <a:r>
              <a:rPr lang="en-US" sz="2800" dirty="0" err="1" smtClean="0">
                <a:latin typeface="Cambria" pitchFamily="18" charset="0"/>
              </a:rPr>
              <a:t>tidak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jelas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penulisnya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Kemungkinan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besar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kitab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ini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ditulis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akhir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Majapahit</a:t>
            </a:r>
            <a:r>
              <a:rPr lang="en-US" sz="2800" dirty="0" smtClean="0">
                <a:latin typeface="Cambria" pitchFamily="18" charset="0"/>
              </a:rPr>
              <a:t>. JLA </a:t>
            </a:r>
            <a:r>
              <a:rPr lang="en-US" sz="2800" dirty="0" err="1" smtClean="0">
                <a:latin typeface="Cambria" pitchFamily="18" charset="0"/>
              </a:rPr>
              <a:t>Brandes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mempelajari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tiga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buah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naskah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diterbitkan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 1896 </a:t>
            </a:r>
            <a:r>
              <a:rPr lang="en-US" sz="2800" dirty="0" err="1" smtClean="0">
                <a:latin typeface="Cambria" pitchFamily="18" charset="0"/>
              </a:rPr>
              <a:t>dengan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judul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Pararaton</a:t>
            </a:r>
            <a:r>
              <a:rPr lang="en-US" sz="2800" i="1" dirty="0" smtClean="0">
                <a:latin typeface="Cambria" pitchFamily="18" charset="0"/>
              </a:rPr>
              <a:t> (Ken </a:t>
            </a:r>
            <a:r>
              <a:rPr lang="en-US" sz="2800" i="1" dirty="0" err="1" smtClean="0">
                <a:latin typeface="Cambria" pitchFamily="18" charset="0"/>
              </a:rPr>
              <a:t>Arok</a:t>
            </a:r>
            <a:r>
              <a:rPr lang="en-US" sz="2800" i="1" dirty="0" smtClean="0">
                <a:latin typeface="Cambria" pitchFamily="18" charset="0"/>
              </a:rPr>
              <a:t>) of het </a:t>
            </a:r>
            <a:r>
              <a:rPr lang="en-US" sz="2800" i="1" dirty="0" err="1" smtClean="0">
                <a:latin typeface="Cambria" pitchFamily="18" charset="0"/>
              </a:rPr>
              <a:t>boek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der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koningen</a:t>
            </a:r>
            <a:r>
              <a:rPr lang="en-US" sz="2800" i="1" dirty="0" smtClean="0">
                <a:latin typeface="Cambria" pitchFamily="18" charset="0"/>
              </a:rPr>
              <a:t> van </a:t>
            </a:r>
            <a:r>
              <a:rPr lang="en-US" sz="2800" i="1" dirty="0" err="1" smtClean="0">
                <a:latin typeface="Cambria" pitchFamily="18" charset="0"/>
              </a:rPr>
              <a:t>Tumapel</a:t>
            </a:r>
            <a:r>
              <a:rPr lang="en-US" sz="2800" i="1" dirty="0" smtClean="0">
                <a:latin typeface="Cambria" pitchFamily="18" charset="0"/>
              </a:rPr>
              <a:t> en van </a:t>
            </a:r>
            <a:r>
              <a:rPr lang="en-US" sz="2800" i="1" dirty="0" err="1" smtClean="0">
                <a:latin typeface="Cambria" pitchFamily="18" charset="0"/>
              </a:rPr>
              <a:t>Majapahit</a:t>
            </a:r>
            <a:r>
              <a:rPr lang="en-US" sz="2800" i="1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Terjemahan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bahasa</a:t>
            </a:r>
            <a:r>
              <a:rPr lang="en-US" sz="2800" dirty="0" smtClean="0">
                <a:latin typeface="Cambria" pitchFamily="18" charset="0"/>
              </a:rPr>
              <a:t> Indonesia </a:t>
            </a:r>
            <a:r>
              <a:rPr lang="en-US" sz="2800" dirty="0" err="1" smtClean="0">
                <a:latin typeface="Cambria" pitchFamily="18" charset="0"/>
              </a:rPr>
              <a:t>dilakukan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Pitono</a:t>
            </a:r>
            <a:r>
              <a:rPr lang="en-US" sz="2800" dirty="0" smtClean="0">
                <a:latin typeface="Cambria" pitchFamily="18" charset="0"/>
              </a:rPr>
              <a:t>  H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 1953</a:t>
            </a:r>
          </a:p>
          <a:p>
            <a:pPr marL="463550" indent="0" algn="just">
              <a:buNone/>
            </a:pPr>
            <a:r>
              <a:rPr lang="en-US" sz="2800" dirty="0" err="1" smtClean="0">
                <a:latin typeface="Cambria" pitchFamily="18" charset="0"/>
              </a:rPr>
              <a:t>Secara</a:t>
            </a:r>
            <a:r>
              <a:rPr lang="en-US" sz="2800" dirty="0" smtClean="0">
                <a:latin typeface="Cambria" pitchFamily="18" charset="0"/>
              </a:rPr>
              <a:t>  </a:t>
            </a:r>
            <a:r>
              <a:rPr lang="en-US" sz="2800" dirty="0" err="1" smtClean="0">
                <a:latin typeface="Cambria" pitchFamily="18" charset="0"/>
              </a:rPr>
              <a:t>historis</a:t>
            </a:r>
            <a:r>
              <a:rPr lang="en-US" sz="2800" dirty="0" smtClean="0">
                <a:latin typeface="Cambria" pitchFamily="18" charset="0"/>
              </a:rPr>
              <a:t> data yang </a:t>
            </a:r>
            <a:r>
              <a:rPr lang="en-US" sz="2800" dirty="0" err="1" smtClean="0">
                <a:latin typeface="Cambria" pitchFamily="18" charset="0"/>
              </a:rPr>
              <a:t>disampaikan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benar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tetapi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detailnya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dirty="0" err="1" smtClean="0">
                <a:latin typeface="Cambria" pitchFamily="18" charset="0"/>
              </a:rPr>
              <a:t>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tokoh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tempat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) </a:t>
            </a:r>
            <a:r>
              <a:rPr lang="en-US" sz="2800" dirty="0" err="1" smtClean="0">
                <a:latin typeface="Cambria" pitchFamily="18" charset="0"/>
              </a:rPr>
              <a:t>tidak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tepat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Mungkin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penggubah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tidak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menggunakan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sumber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sejarah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langsung</a:t>
            </a:r>
            <a:r>
              <a:rPr lang="en-US" sz="2800" dirty="0" smtClean="0">
                <a:latin typeface="Cambria" pitchFamily="18" charset="0"/>
              </a:rPr>
              <a:t>.  </a:t>
            </a:r>
            <a:r>
              <a:rPr lang="en-US" sz="2800" dirty="0" err="1" smtClean="0">
                <a:latin typeface="Cambria" pitchFamily="18" charset="0"/>
              </a:rPr>
              <a:t>Kemungkinan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digubah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 1478 M.</a:t>
            </a:r>
          </a:p>
          <a:p>
            <a:pPr>
              <a:buNone/>
            </a:pPr>
            <a:endParaRPr lang="en-US" sz="2800" i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Negarakretagama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76800"/>
          </a:xfrm>
        </p:spPr>
        <p:txBody>
          <a:bodyPr>
            <a:normAutofit lnSpcReduction="10000"/>
          </a:bodyPr>
          <a:lstStyle/>
          <a:p>
            <a:pPr indent="4763" algn="just">
              <a:buNone/>
            </a:pP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Negarakretagama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merupakan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sebuah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kakawin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kaya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akan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informasi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Naskah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ini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ditemukan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Lombok (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Puri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Cakranegara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)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1894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telah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diteliti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oleh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Brandes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, H Kern,  NJ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Krom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, Berg, Bosch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Poerbatjaraka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Naskah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serupa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juga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ditemukan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Klungkung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Karangasem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(Bali)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pada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1978  yang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kemudian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diteliti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oleh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Robson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diterbitkan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Leiden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tahun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1995.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Nama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asli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kakawin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ini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Desawarnana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sedangkan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Negarakretagama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diambil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dari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kolofon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naskah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Kemungkinan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besar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kakawin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Negarakretagama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digubah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pada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1365 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Siapakah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Mpu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Prapanca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Desawarnana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17:9 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nama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Prapanca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merupakan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nama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samaran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. 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sebuah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bait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dituliskan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bahwa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ia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merupakan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seorang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pujangga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menggantikan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ayahnya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sebagai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Cambria" pitchFamily="18" charset="0"/>
              </a:rPr>
              <a:t>dharmadyaksa</a:t>
            </a:r>
            <a:r>
              <a:rPr lang="en-US" sz="2400" i="1" dirty="0" smtClean="0">
                <a:solidFill>
                  <a:srgbClr val="C00000"/>
                </a:solidFill>
                <a:latin typeface="Cambria" pitchFamily="18" charset="0"/>
              </a:rPr>
              <a:t> ring </a:t>
            </a:r>
            <a:r>
              <a:rPr lang="en-US" sz="2400" i="1" dirty="0" err="1" smtClean="0">
                <a:solidFill>
                  <a:srgbClr val="C00000"/>
                </a:solidFill>
                <a:latin typeface="Cambria" pitchFamily="18" charset="0"/>
              </a:rPr>
              <a:t>kasogatan</a:t>
            </a:r>
            <a:r>
              <a:rPr lang="en-US" sz="2400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(agama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Budha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)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Majapahit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Prasasti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Canggu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(1358 M)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Prasasti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Sekar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tertulis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nama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Dhang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Acarya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Nadendra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sebagai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Cambria" pitchFamily="18" charset="0"/>
              </a:rPr>
              <a:t>dharmadyaksa</a:t>
            </a:r>
            <a:r>
              <a:rPr lang="en-US" sz="2400" i="1" dirty="0" smtClean="0">
                <a:solidFill>
                  <a:srgbClr val="C00000"/>
                </a:solidFill>
                <a:latin typeface="Cambria" pitchFamily="18" charset="0"/>
              </a:rPr>
              <a:t> ring </a:t>
            </a:r>
            <a:r>
              <a:rPr lang="en-US" sz="2400" i="1" dirty="0" err="1" smtClean="0">
                <a:solidFill>
                  <a:srgbClr val="C00000"/>
                </a:solidFill>
                <a:latin typeface="Cambria" pitchFamily="18" charset="0"/>
              </a:rPr>
              <a:t>kasogatan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Kemungkinan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inilah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nama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asli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Mpu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Prapanca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sedangkan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nama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ayahnya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Dhang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Acarya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Kanakamuni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	(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Hadi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Sidomulyo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, 2007: 4,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Slamet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</a:rPr>
              <a:t>Mulyono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, 2006: 348)</a:t>
            </a:r>
          </a:p>
          <a:p>
            <a:pPr algn="just"/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Rajasawangsa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678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mengisahkan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bahwa</a:t>
            </a:r>
            <a:r>
              <a:rPr lang="en-US" sz="2800" dirty="0" smtClean="0">
                <a:latin typeface="Cambria" pitchFamily="18" charset="0"/>
              </a:rPr>
              <a:t> Ken </a:t>
            </a:r>
            <a:r>
              <a:rPr lang="en-US" sz="2800" dirty="0" err="1" smtClean="0">
                <a:latin typeface="Cambria" pitchFamily="18" charset="0"/>
              </a:rPr>
              <a:t>Arok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dilahirkan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Ni </a:t>
            </a:r>
            <a:r>
              <a:rPr lang="en-US" sz="2800" dirty="0" err="1" smtClean="0">
                <a:latin typeface="Cambria" pitchFamily="18" charset="0"/>
              </a:rPr>
              <a:t>Ndok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dirty="0" err="1" smtClean="0">
                <a:latin typeface="Cambria" pitchFamily="18" charset="0"/>
              </a:rPr>
              <a:t>bersuamikan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Gajahpara</a:t>
            </a:r>
            <a:r>
              <a:rPr lang="en-US" sz="2800" dirty="0" smtClean="0">
                <a:latin typeface="Cambria" pitchFamily="18" charset="0"/>
              </a:rPr>
              <a:t>)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Pangkur</a:t>
            </a:r>
            <a:r>
              <a:rPr lang="en-US" sz="2800" dirty="0" smtClean="0">
                <a:latin typeface="Cambria" pitchFamily="18" charset="0"/>
              </a:rPr>
              <a:t> (Malang).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dasarnya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anak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dewa</a:t>
            </a:r>
            <a:r>
              <a:rPr lang="en-US" sz="2800" dirty="0" smtClean="0">
                <a:latin typeface="Cambria" pitchFamily="18" charset="0"/>
              </a:rPr>
              <a:t> Brahma yang </a:t>
            </a:r>
            <a:r>
              <a:rPr lang="en-US" sz="2800" dirty="0" err="1" smtClean="0">
                <a:latin typeface="Cambria" pitchFamily="18" charset="0"/>
              </a:rPr>
              <a:t>mendatangi</a:t>
            </a:r>
            <a:r>
              <a:rPr lang="en-US" sz="2800" dirty="0" smtClean="0">
                <a:latin typeface="Cambria" pitchFamily="18" charset="0"/>
              </a:rPr>
              <a:t> Ni </a:t>
            </a:r>
            <a:r>
              <a:rPr lang="en-US" sz="2800" dirty="0" err="1" smtClean="0">
                <a:latin typeface="Cambria" pitchFamily="18" charset="0"/>
              </a:rPr>
              <a:t>Ndok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ladang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Lalateng</a:t>
            </a:r>
            <a:r>
              <a:rPr lang="en-US" sz="2800" dirty="0" smtClean="0">
                <a:latin typeface="Cambria" pitchFamily="18" charset="0"/>
              </a:rPr>
              <a:t>. </a:t>
            </a:r>
          </a:p>
          <a:p>
            <a:pPr algn="just"/>
            <a:r>
              <a:rPr lang="en-US" sz="2800" dirty="0" err="1" smtClean="0">
                <a:latin typeface="Cambria" pitchFamily="18" charset="0"/>
              </a:rPr>
              <a:t>Negarakretagama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tidak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menjelaskan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siapa</a:t>
            </a:r>
            <a:r>
              <a:rPr lang="en-US" sz="2800" dirty="0" smtClean="0">
                <a:latin typeface="Cambria" pitchFamily="18" charset="0"/>
              </a:rPr>
              <a:t> ayah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ibu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Arok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Dituliskan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dilahirkan</a:t>
            </a:r>
            <a:r>
              <a:rPr lang="en-US" sz="2800" dirty="0" smtClean="0">
                <a:latin typeface="Cambria" pitchFamily="18" charset="0"/>
              </a:rPr>
              <a:t> 1182 M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dibesarkan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sebelah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timur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Gunung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Kawi</a:t>
            </a:r>
            <a:r>
              <a:rPr lang="en-US" sz="2800" dirty="0" smtClean="0">
                <a:latin typeface="Cambria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Cambria" pitchFamily="18" charset="0"/>
              </a:rPr>
              <a:t>Ken </a:t>
            </a:r>
            <a:r>
              <a:rPr lang="en-US" sz="2800" dirty="0" err="1" smtClean="0">
                <a:latin typeface="Cambria" pitchFamily="18" charset="0"/>
              </a:rPr>
              <a:t>Arok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kemungkinan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besar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samaran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bahasa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Jawa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Kuno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berarti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anak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nakal</a:t>
            </a:r>
            <a:r>
              <a:rPr lang="en-US" sz="2800" dirty="0" smtClean="0">
                <a:latin typeface="Cambria" pitchFamily="18" charset="0"/>
              </a:rPr>
              <a:t>)</a:t>
            </a:r>
          </a:p>
          <a:p>
            <a:pPr algn="just">
              <a:buNone/>
            </a:pP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err="1" smtClean="0">
                <a:latin typeface="Cambria" pitchFamily="18" charset="0"/>
              </a:rPr>
              <a:t>Prasarti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Mulamalurung</a:t>
            </a:r>
            <a:r>
              <a:rPr lang="en-US" sz="2800" dirty="0" smtClean="0">
                <a:latin typeface="Cambria" pitchFamily="18" charset="0"/>
              </a:rPr>
              <a:t> (1255 M) </a:t>
            </a:r>
            <a:r>
              <a:rPr lang="en-US" sz="2800" dirty="0" err="1" smtClean="0">
                <a:latin typeface="Cambria" pitchFamily="18" charset="0"/>
              </a:rPr>
              <a:t>menyatakan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bahwa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pendiri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Kerajaan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Tumapel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bergelar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Bhatara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Siwa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Ia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kakek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Mapanji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Seminingrat</a:t>
            </a:r>
            <a:r>
              <a:rPr lang="en-US" sz="2800" dirty="0" smtClean="0">
                <a:latin typeface="Cambria" pitchFamily="18" charset="0"/>
              </a:rPr>
              <a:t> alias </a:t>
            </a:r>
            <a:r>
              <a:rPr lang="en-US" sz="2800" dirty="0" err="1" smtClean="0">
                <a:latin typeface="Cambria" pitchFamily="18" charset="0"/>
              </a:rPr>
              <a:t>Jayawisnuwardhana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Cambria" pitchFamily="18" charset="0"/>
              </a:rPr>
              <a:t>Dari </a:t>
            </a:r>
            <a:r>
              <a:rPr lang="en-US" sz="2800" dirty="0" err="1" smtClean="0">
                <a:latin typeface="Cambria" pitchFamily="18" charset="0"/>
              </a:rPr>
              <a:t>ketiga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sumber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sejarah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disimpulkan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pendiri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dinasti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Rajasa</a:t>
            </a:r>
            <a:r>
              <a:rPr lang="en-US" sz="2800" dirty="0" smtClean="0">
                <a:latin typeface="Cambria" pitchFamily="18" charset="0"/>
              </a:rPr>
              <a:t> (yang </a:t>
            </a:r>
            <a:r>
              <a:rPr lang="en-US" sz="2800" dirty="0" err="1" smtClean="0">
                <a:latin typeface="Cambria" pitchFamily="18" charset="0"/>
              </a:rPr>
              <a:t>berkuasa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Singasari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Majapahit</a:t>
            </a:r>
            <a:r>
              <a:rPr lang="en-US" sz="2800" dirty="0" smtClean="0">
                <a:latin typeface="Cambria" pitchFamily="18" charset="0"/>
              </a:rPr>
              <a:t>) </a:t>
            </a:r>
            <a:r>
              <a:rPr lang="en-US" sz="2800" dirty="0" err="1" smtClean="0">
                <a:latin typeface="Cambria" pitchFamily="18" charset="0"/>
              </a:rPr>
              <a:t>adalah</a:t>
            </a:r>
            <a:r>
              <a:rPr lang="en-US" sz="2800" dirty="0" smtClean="0">
                <a:latin typeface="Cambria" pitchFamily="18" charset="0"/>
              </a:rPr>
              <a:t> Ken </a:t>
            </a:r>
            <a:r>
              <a:rPr lang="en-US" sz="2800" dirty="0" err="1" smtClean="0">
                <a:latin typeface="Cambria" pitchFamily="18" charset="0"/>
              </a:rPr>
              <a:t>Arok</a:t>
            </a:r>
            <a:r>
              <a:rPr lang="en-US" sz="2800" dirty="0" smtClean="0">
                <a:latin typeface="Cambria" pitchFamily="18" charset="0"/>
              </a:rPr>
              <a:t>/</a:t>
            </a:r>
            <a:r>
              <a:rPr lang="en-US" sz="2800" dirty="0" err="1" smtClean="0">
                <a:latin typeface="Cambria" pitchFamily="18" charset="0"/>
              </a:rPr>
              <a:t>Bhatara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Siwa</a:t>
            </a:r>
            <a:r>
              <a:rPr lang="en-US" sz="2800" dirty="0" smtClean="0">
                <a:latin typeface="Cambria" pitchFamily="18" charset="0"/>
              </a:rPr>
              <a:t>/</a:t>
            </a:r>
            <a:r>
              <a:rPr lang="en-US" sz="2800" dirty="0" err="1" smtClean="0">
                <a:latin typeface="Cambria" pitchFamily="18" charset="0"/>
              </a:rPr>
              <a:t>Rajasa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seorang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anak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Malang Selatan yang </a:t>
            </a:r>
            <a:r>
              <a:rPr lang="en-US" sz="2800" dirty="0" err="1" smtClean="0">
                <a:latin typeface="Cambria" pitchFamily="18" charset="0"/>
              </a:rPr>
              <a:t>mengalahkan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Prabu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Kertajaya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 1222 M.</a:t>
            </a:r>
          </a:p>
          <a:p>
            <a:pPr algn="just"/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menyediakan</a:t>
            </a:r>
            <a:r>
              <a:rPr lang="en-US" sz="2800" dirty="0" smtClean="0">
                <a:latin typeface="Cambria" pitchFamily="18" charset="0"/>
              </a:rPr>
              <a:t>  </a:t>
            </a:r>
            <a:r>
              <a:rPr lang="en-US" sz="2800" dirty="0" err="1" smtClean="0">
                <a:latin typeface="Cambria" pitchFamily="18" charset="0"/>
              </a:rPr>
              <a:t>legitimasi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bagi</a:t>
            </a:r>
            <a:r>
              <a:rPr lang="en-US" sz="2800" dirty="0" smtClean="0">
                <a:latin typeface="Cambria" pitchFamily="18" charset="0"/>
              </a:rPr>
              <a:t> Ken </a:t>
            </a:r>
            <a:r>
              <a:rPr lang="en-US" sz="2800" dirty="0" err="1" smtClean="0">
                <a:latin typeface="Cambria" pitchFamily="18" charset="0"/>
              </a:rPr>
              <a:t>Arok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mitologi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Hinduisme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n-US" sz="2800" dirty="0" err="1" smtClean="0">
                <a:latin typeface="Cambria" pitchFamily="18" charset="0"/>
              </a:rPr>
              <a:t>anak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dewa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mempunyai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praba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beristrikan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seorang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nareswari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lain-lain.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Singasari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Cambria" pitchFamily="18" charset="0"/>
              </a:rPr>
              <a:t>Prasasti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Wuware</a:t>
            </a:r>
            <a:r>
              <a:rPr lang="en-US" sz="2800" dirty="0" smtClean="0">
                <a:latin typeface="Cambria" pitchFamily="18" charset="0"/>
              </a:rPr>
              <a:t> (1289)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Prasasti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Singasari</a:t>
            </a:r>
            <a:r>
              <a:rPr lang="en-US" sz="2800" dirty="0" smtClean="0">
                <a:latin typeface="Cambria" pitchFamily="18" charset="0"/>
              </a:rPr>
              <a:t> (1351) </a:t>
            </a:r>
            <a:r>
              <a:rPr lang="en-US" sz="2800" dirty="0" err="1" smtClean="0">
                <a:latin typeface="Cambria" pitchFamily="18" charset="0"/>
              </a:rPr>
              <a:t>menyebut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Wisnuwardhana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Kerta-negara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sebagai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pendiri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Singasari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Cambria" pitchFamily="18" charset="0"/>
              </a:rPr>
              <a:t>Negarakretagama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menyebut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Ranggah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Rasaja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Rajasa</a:t>
            </a:r>
            <a:r>
              <a:rPr lang="en-US" sz="2800" dirty="0" smtClean="0">
                <a:latin typeface="Cambria" pitchFamily="18" charset="0"/>
              </a:rPr>
              <a:t> sang </a:t>
            </a:r>
            <a:r>
              <a:rPr lang="en-US" sz="2800" dirty="0" err="1" smtClean="0">
                <a:latin typeface="Cambria" pitchFamily="18" charset="0"/>
              </a:rPr>
              <a:t>Amurwabhuni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sebagai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abhiseka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pendiri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kerajaan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Singasari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Cambria" pitchFamily="18" charset="0"/>
              </a:rPr>
              <a:t>Prof. CC Berg “</a:t>
            </a:r>
            <a:r>
              <a:rPr lang="en-US" sz="2800" dirty="0" err="1" smtClean="0">
                <a:latin typeface="Cambria" pitchFamily="18" charset="0"/>
              </a:rPr>
              <a:t>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abhiseka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Rajasa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hanyalah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tipuan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rekaan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penggubah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Negarakretagama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Pararaton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Cambria" pitchFamily="18" charset="0"/>
              </a:rPr>
              <a:t>	(</a:t>
            </a:r>
            <a:r>
              <a:rPr lang="en-US" sz="2800" dirty="0" err="1" smtClean="0">
                <a:latin typeface="Cambria" pitchFamily="18" charset="0"/>
              </a:rPr>
              <a:t>Slamet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Mulyono</a:t>
            </a:r>
            <a:r>
              <a:rPr lang="en-US" sz="2800" dirty="0" smtClean="0">
                <a:latin typeface="Cambria" pitchFamily="18" charset="0"/>
              </a:rPr>
              <a:t>, 2006: 99) 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463550" indent="-463550">
              <a:buSzPct val="80000"/>
              <a:buFont typeface="Wingdings" pitchFamily="2" charset="2"/>
              <a:buChar char="Ø"/>
            </a:pPr>
            <a:r>
              <a:rPr lang="en-US" sz="2800" dirty="0" err="1" smtClean="0">
                <a:latin typeface="Cambria" pitchFamily="18" charset="0"/>
              </a:rPr>
              <a:t>Prasasti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Kertarajasa</a:t>
            </a:r>
            <a:r>
              <a:rPr lang="en-US" sz="2800" dirty="0" smtClean="0">
                <a:latin typeface="Cambria" pitchFamily="18" charset="0"/>
              </a:rPr>
              <a:t> (1305) </a:t>
            </a:r>
            <a:r>
              <a:rPr lang="en-US" sz="2800" dirty="0" err="1" smtClean="0">
                <a:latin typeface="Cambria" pitchFamily="18" charset="0"/>
              </a:rPr>
              <a:t>mengumumkan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pendirian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Rajasawangsa</a:t>
            </a:r>
            <a:r>
              <a:rPr lang="en-US" sz="2800" dirty="0" smtClean="0">
                <a:latin typeface="Cambria" pitchFamily="18" charset="0"/>
              </a:rPr>
              <a:t>. </a:t>
            </a:r>
          </a:p>
          <a:p>
            <a:pPr marL="463550" indent="-463550">
              <a:buSzPct val="80000"/>
              <a:buFont typeface="Wingdings" pitchFamily="2" charset="2"/>
              <a:buChar char="Ø"/>
            </a:pPr>
            <a:r>
              <a:rPr lang="en-US" sz="2800" dirty="0" err="1" smtClean="0">
                <a:latin typeface="Cambria" pitchFamily="18" charset="0"/>
              </a:rPr>
              <a:t>Prasasti</a:t>
            </a:r>
            <a:r>
              <a:rPr lang="en-US" sz="2800" dirty="0" smtClean="0">
                <a:latin typeface="Cambria" pitchFamily="18" charset="0"/>
              </a:rPr>
              <a:t> Calcutta (1041) Raja </a:t>
            </a:r>
            <a:r>
              <a:rPr lang="en-US" sz="2800" dirty="0" err="1" smtClean="0">
                <a:latin typeface="Cambria" pitchFamily="18" charset="0"/>
              </a:rPr>
              <a:t>Airlangga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menyebut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Isanawangsa</a:t>
            </a:r>
            <a:r>
              <a:rPr lang="en-US" sz="2800" dirty="0" smtClean="0">
                <a:latin typeface="Cambria" pitchFamily="18" charset="0"/>
              </a:rPr>
              <a:t> (Sri </a:t>
            </a:r>
            <a:r>
              <a:rPr lang="en-US" sz="2800" dirty="0" err="1" smtClean="0">
                <a:latin typeface="Cambria" pitchFamily="18" charset="0"/>
              </a:rPr>
              <a:t>Isanawikramatunggadewa</a:t>
            </a:r>
            <a:r>
              <a:rPr lang="en-US" sz="2800" dirty="0" smtClean="0">
                <a:latin typeface="Cambria" pitchFamily="18" charset="0"/>
              </a:rPr>
              <a:t>). </a:t>
            </a:r>
            <a:r>
              <a:rPr lang="en-US" sz="2800" dirty="0" err="1" smtClean="0">
                <a:latin typeface="Cambria" pitchFamily="18" charset="0"/>
              </a:rPr>
              <a:t>Demikian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juga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Sailendrawangsa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disebut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berbagai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prasarti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didirikan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Sailendra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marL="463550" indent="-463550">
              <a:buSzPct val="80000"/>
              <a:buFont typeface="Wingdings" pitchFamily="2" charset="2"/>
              <a:buChar char="Ø"/>
            </a:pPr>
            <a:r>
              <a:rPr lang="en-US" sz="2800" dirty="0" err="1" smtClean="0">
                <a:latin typeface="Cambria" pitchFamily="18" charset="0"/>
              </a:rPr>
              <a:t>Prasasti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Mulamalurung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menyebut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pendiri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Tumapel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adalah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Bhatara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Siwa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tersebut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Almarhum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Jadi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Bhatara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Siwa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semasa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hidupnya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bernama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Rajasa</a:t>
            </a:r>
            <a:r>
              <a:rPr lang="en-US" sz="2800" dirty="0" smtClean="0">
                <a:latin typeface="Cambria" pitchFamily="18" charset="0"/>
              </a:rPr>
              <a:t>.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239000" cy="762000"/>
          </a:xfrm>
        </p:spPr>
        <p:txBody>
          <a:bodyPr/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Prasasti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Mulamalurung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14800"/>
          </a:xfrm>
        </p:spPr>
        <p:txBody>
          <a:bodyPr>
            <a:normAutofit/>
          </a:bodyPr>
          <a:lstStyle/>
          <a:p>
            <a:pPr indent="4763" algn="ctr">
              <a:buNone/>
            </a:pPr>
            <a:r>
              <a:rPr lang="en-US" sz="2800" dirty="0" err="1" smtClean="0">
                <a:latin typeface="Cambria" pitchFamily="18" charset="0"/>
              </a:rPr>
              <a:t>Ditemukan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 1975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Kediri </a:t>
            </a:r>
            <a:r>
              <a:rPr lang="en-US" sz="2800" dirty="0" err="1" smtClean="0">
                <a:latin typeface="Cambria" pitchFamily="18" charset="0"/>
              </a:rPr>
              <a:t>Jawa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Timur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berupa</a:t>
            </a:r>
            <a:r>
              <a:rPr lang="en-US" sz="2800" dirty="0" smtClean="0">
                <a:latin typeface="Cambria" pitchFamily="18" charset="0"/>
              </a:rPr>
              <a:t> 10 </a:t>
            </a:r>
            <a:r>
              <a:rPr lang="en-US" sz="2800" dirty="0" err="1" smtClean="0">
                <a:latin typeface="Cambria" pitchFamily="18" charset="0"/>
              </a:rPr>
              <a:t>buah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lempeng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tembaga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Prasasti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berangka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tahun</a:t>
            </a:r>
            <a:r>
              <a:rPr lang="en-US" sz="2800" dirty="0" smtClean="0">
                <a:latin typeface="Cambria" pitchFamily="18" charset="0"/>
              </a:rPr>
              <a:t> 1177 S (1255 M) </a:t>
            </a:r>
            <a:r>
              <a:rPr lang="en-US" sz="2800" dirty="0" err="1" smtClean="0">
                <a:latin typeface="Cambria" pitchFamily="18" charset="0"/>
              </a:rPr>
              <a:t>ini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dikeluarkan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Nararyya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Smining</a:t>
            </a:r>
            <a:r>
              <a:rPr lang="en-US" sz="2800" dirty="0" smtClean="0">
                <a:latin typeface="Cambria" pitchFamily="18" charset="0"/>
              </a:rPr>
              <a:t> Rat (</a:t>
            </a:r>
            <a:r>
              <a:rPr lang="en-US" sz="2800" dirty="0" err="1" smtClean="0">
                <a:latin typeface="Cambria" pitchFamily="18" charset="0"/>
              </a:rPr>
              <a:t>Wisnuwardhana</a:t>
            </a:r>
            <a:r>
              <a:rPr lang="en-US" sz="2800" dirty="0" smtClean="0">
                <a:latin typeface="Cambria" pitchFamily="18" charset="0"/>
              </a:rPr>
              <a:t>) yang </a:t>
            </a:r>
            <a:r>
              <a:rPr lang="en-US" sz="2800" dirty="0" err="1" smtClean="0">
                <a:latin typeface="Cambria" pitchFamily="18" charset="0"/>
              </a:rPr>
              <a:t>meresmikan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pemberian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tanah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kepada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abdi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setianya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dirty="0" err="1" smtClean="0">
                <a:latin typeface="Cambria" pitchFamily="18" charset="0"/>
              </a:rPr>
              <a:t>Pranaraja</a:t>
            </a:r>
            <a:r>
              <a:rPr lang="en-US" sz="2800" dirty="0" smtClean="0">
                <a:latin typeface="Cambria" pitchFamily="18" charset="0"/>
              </a:rPr>
              <a:t>)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Mula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Malurung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berlaku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surut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sejak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masa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pemerintahan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kakeknya</a:t>
            </a:r>
            <a:r>
              <a:rPr lang="en-US" sz="2800" dirty="0" smtClean="0">
                <a:latin typeface="Cambria" pitchFamily="18" charset="0"/>
              </a:rPr>
              <a:t>  (</a:t>
            </a:r>
            <a:r>
              <a:rPr lang="en-US" sz="2800" dirty="0" err="1" smtClean="0">
                <a:latin typeface="Cambria" pitchFamily="18" charset="0"/>
              </a:rPr>
              <a:t>Bhatara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Siwa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meninggal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bangku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emas</a:t>
            </a:r>
            <a:r>
              <a:rPr lang="en-US" sz="2800" dirty="0" smtClean="0">
                <a:latin typeface="Cambria" pitchFamily="18" charset="0"/>
              </a:rPr>
              <a:t>)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893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Singasari Sebagai Pendahulu Majapahit sudrajat@uny.ac.id/</vt:lpstr>
      <vt:lpstr>Pararaton</vt:lpstr>
      <vt:lpstr>Negarakretagama</vt:lpstr>
      <vt:lpstr>Siapakah Mpu Prapanca?</vt:lpstr>
      <vt:lpstr>Rajasawangsa</vt:lpstr>
      <vt:lpstr>Slide 6</vt:lpstr>
      <vt:lpstr>Singasari</vt:lpstr>
      <vt:lpstr>Slide 8</vt:lpstr>
      <vt:lpstr>Prasasti Mulamalurung</vt:lpstr>
      <vt:lpstr>Urutan Raja</vt:lpstr>
      <vt:lpstr>Raja-raja Singasari</vt:lpstr>
      <vt:lpstr>Raja-raja Kediri</vt:lpstr>
      <vt:lpstr>Keretakan Tumapel</vt:lpstr>
      <vt:lpstr>Sri Kretanegara</vt:lpstr>
      <vt:lpstr>Slide 15</vt:lpstr>
    </vt:vector>
  </TitlesOfParts>
  <Company>Pend Sejarah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Dinasti Rajasa sudrajat@uny.ac.id/</dc:title>
  <dc:creator>Sudrajat</dc:creator>
  <cp:lastModifiedBy>Sudrajat</cp:lastModifiedBy>
  <cp:revision>59</cp:revision>
  <dcterms:created xsi:type="dcterms:W3CDTF">2012-03-20T13:14:31Z</dcterms:created>
  <dcterms:modified xsi:type="dcterms:W3CDTF">2012-04-17T10:39:22Z</dcterms:modified>
</cp:coreProperties>
</file>