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200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066800"/>
            <a:ext cx="8229600" cy="5257800"/>
          </a:xfrm>
        </p:spPr>
        <p:txBody>
          <a:bodyPr/>
          <a:lstStyle/>
          <a:p>
            <a:pPr lvl="0"/>
            <a:endParaRPr lang="id-ID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C84C-E456-4F92-A322-6E77A0E0F9CD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3E80-5823-4300-AC91-91BDE2EDD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696200" cy="3048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000" dirty="0" smtClean="0"/>
              <a:t>SUMBERDAYA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724400"/>
            <a:ext cx="8153400" cy="685800"/>
          </a:xfrm>
        </p:spPr>
        <p:txBody>
          <a:bodyPr/>
          <a:lstStyle/>
          <a:p>
            <a:pPr algn="ctr" eaLnBrk="1" hangingPunct="1"/>
            <a:r>
              <a:rPr lang="en-US" sz="2700" b="1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PENDAHULUAN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696200" cy="4800600"/>
          </a:xfrm>
        </p:spPr>
        <p:txBody>
          <a:bodyPr/>
          <a:lstStyle/>
          <a:p>
            <a:pPr eaLnBrk="1" hangingPunct="1"/>
            <a:r>
              <a:rPr lang="en-US" sz="3200" b="1" smtClean="0"/>
              <a:t>DEFINISI SUMBERDAYA: </a:t>
            </a:r>
          </a:p>
          <a:p>
            <a:pPr lvl="1" eaLnBrk="1" hangingPunct="1"/>
            <a:r>
              <a:rPr lang="en-US" sz="3000" b="1" smtClean="0"/>
              <a:t>Kemampuan untuk memenuhi atau menangani sesuatu</a:t>
            </a:r>
          </a:p>
          <a:p>
            <a:pPr lvl="1" eaLnBrk="1" hangingPunct="1"/>
            <a:r>
              <a:rPr lang="en-US" sz="3000" b="1" smtClean="0"/>
              <a:t>sumber persediaan, penunjang atau bantuan</a:t>
            </a:r>
          </a:p>
          <a:p>
            <a:pPr lvl="1" eaLnBrk="1" hangingPunct="1"/>
            <a:r>
              <a:rPr lang="en-US" sz="3000" b="1" smtClean="0"/>
              <a:t>sarana yang dihasilkan oleh kemampuan atau pemikiran seseorang</a:t>
            </a:r>
          </a:p>
          <a:p>
            <a:pPr lvl="2" eaLnBrk="1" hangingPunct="1"/>
            <a:r>
              <a:rPr lang="en-US" sz="2400" smtClean="0">
                <a:solidFill>
                  <a:schemeClr val="tx2"/>
                </a:solidFill>
              </a:rPr>
              <a:t>Sumber: Ensiklopedia Webster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PENDAHULUAN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DEFINISI SUMBERDAYA</a:t>
            </a:r>
          </a:p>
          <a:p>
            <a:pPr lvl="1" eaLnBrk="1" hangingPunct="1"/>
            <a:r>
              <a:rPr lang="en-US" smtClean="0"/>
              <a:t>sesuatu yang memiliki nilai ekonomi</a:t>
            </a:r>
          </a:p>
          <a:p>
            <a:pPr lvl="1" eaLnBrk="1" hangingPunct="1"/>
            <a:r>
              <a:rPr lang="en-US" smtClean="0"/>
              <a:t>komponen ekosistem yang menyediakan barang dan jasa yang bermanfaat bagi kebutuhan manusia</a:t>
            </a:r>
          </a:p>
          <a:p>
            <a:pPr lvl="1" eaLnBrk="1" hangingPunct="1"/>
            <a:r>
              <a:rPr lang="en-US" smtClean="0"/>
              <a:t>aset untuk pemenuhan kepuasan dan utilitas manusia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PENDAHULUAN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Terminologi sumberdaya </a:t>
            </a:r>
            <a:r>
              <a:rPr lang="en-US" smtClean="0">
                <a:sym typeface="Wingdings" pitchFamily="2" charset="2"/>
              </a:rPr>
              <a:t></a:t>
            </a:r>
          </a:p>
          <a:p>
            <a:pPr lvl="1" eaLnBrk="1" hangingPunct="1"/>
            <a:r>
              <a:rPr lang="en-US" smtClean="0"/>
              <a:t>harus ada pengetahuan, teknologi atau keterampilan untuk memanfaatkannya</a:t>
            </a:r>
          </a:p>
          <a:p>
            <a:pPr lvl="1" eaLnBrk="1" hangingPunct="1"/>
            <a:r>
              <a:rPr lang="en-US" smtClean="0"/>
              <a:t>harus ada permintaan </a:t>
            </a:r>
            <a:r>
              <a:rPr lang="en-US" i="1" smtClean="0"/>
              <a:t>(demand) </a:t>
            </a:r>
            <a:r>
              <a:rPr lang="en-US" smtClean="0"/>
              <a:t>terhadap sumberdaya tersebut</a:t>
            </a:r>
          </a:p>
          <a:p>
            <a:pPr lvl="2" eaLnBrk="1" hangingPunct="1"/>
            <a:r>
              <a:rPr lang="en-US" smtClean="0"/>
              <a:t>Sumber: Rees (1990) dalam Fauzi, A. (2004)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PENDAHULUAN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Adam Smith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Wealth of Nation </a:t>
            </a:r>
            <a:r>
              <a:rPr lang="en-US" dirty="0" smtClean="0"/>
              <a:t>(1776):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output.</a:t>
            </a:r>
          </a:p>
          <a:p>
            <a:pPr eaLnBrk="1" hangingPunct="1"/>
            <a:r>
              <a:rPr lang="en-US" dirty="0" smtClean="0"/>
              <a:t>y=f(x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,...,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y=output </a:t>
            </a:r>
            <a:r>
              <a:rPr lang="en-US" dirty="0" err="1" smtClean="0"/>
              <a:t>dan</a:t>
            </a:r>
            <a:r>
              <a:rPr lang="en-US" dirty="0" smtClean="0"/>
              <a:t> x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eksplisit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f(x)=f(L,K)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</a:t>
            </a:r>
            <a:r>
              <a:rPr lang="en-US" dirty="0" smtClean="0">
                <a:sym typeface="Wingdings" pitchFamily="2" charset="2"/>
              </a:rPr>
              <a:t> L=labor=</a:t>
            </a:r>
            <a:r>
              <a:rPr lang="en-US" dirty="0" err="1" smtClean="0">
                <a:sym typeface="Wingdings" pitchFamily="2" charset="2"/>
              </a:rPr>
              <a:t>tenaga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K=</a:t>
            </a:r>
            <a:r>
              <a:rPr lang="en-US" dirty="0" err="1" smtClean="0">
                <a:sym typeface="Wingdings" pitchFamily="2" charset="2"/>
              </a:rPr>
              <a:t>kapital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aset</a:t>
            </a:r>
            <a:endParaRPr lang="en-US" dirty="0" smtClean="0">
              <a:sym typeface="Wingdings" pitchFamily="2" charset="2"/>
            </a:endParaRPr>
          </a:p>
          <a:p>
            <a:pPr eaLnBrk="1" hangingPunct="1"/>
            <a:r>
              <a:rPr lang="en-US" dirty="0" err="1" smtClean="0">
                <a:sym typeface="Wingdings" pitchFamily="2" charset="2"/>
              </a:rPr>
              <a:t>Pemahaman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neoklasik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sumberdaya</a:t>
            </a:r>
            <a:r>
              <a:rPr lang="en-US" dirty="0" smtClean="0">
                <a:sym typeface="Wingdings" pitchFamily="2" charset="2"/>
              </a:rPr>
              <a:t> =input </a:t>
            </a:r>
            <a:r>
              <a:rPr lang="en-US" dirty="0" err="1" smtClean="0">
                <a:sym typeface="Wingdings" pitchFamily="2" charset="2"/>
              </a:rPr>
              <a:t>produksi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SUMBERDAYA MANUSIA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914400" y="1066800"/>
          <a:ext cx="7391400" cy="5257800"/>
        </p:xfrm>
        <a:graphic>
          <a:graphicData uri="http://schemas.openxmlformats.org/presentationml/2006/ole">
            <p:oleObj spid="_x0000_s1026" name="Visio" r:id="rId3" imgW="7033399" imgH="629970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Penduduk usia &gt;15 tahun yang bekerja di sektor pertanian</a:t>
            </a:r>
          </a:p>
        </p:txBody>
      </p:sp>
      <p:graphicFrame>
        <p:nvGraphicFramePr>
          <p:cNvPr id="109633" name="Group 6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543800" cy="4132582"/>
        </p:xfrm>
        <a:graphic>
          <a:graphicData uri="http://schemas.openxmlformats.org/drawingml/2006/table">
            <a:tbl>
              <a:tblPr/>
              <a:tblGrid>
                <a:gridCol w="2217738"/>
                <a:gridCol w="1774825"/>
                <a:gridCol w="1776412"/>
                <a:gridCol w="1774825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 sektor pertanian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 jumlah penduduk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40.608.019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93.772.036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43,33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41.309.776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93.958.387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43,97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40.136.242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95.456.935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42,05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41.206.474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99.930.27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41,24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41.337.706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102.552.750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/>
                        </a:gs>
                        <a:gs pos="100000">
                          <a:schemeClr val="folHlink">
                            <a:gamma/>
                            <a:tint val="51373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43.029.493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104.485.444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41,18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2079625"/>
            <a:ext cx="6329363" cy="3711575"/>
            <a:chOff x="864" y="1310"/>
            <a:chExt cx="3987" cy="2338"/>
          </a:xfrm>
        </p:grpSpPr>
        <p:sp>
          <p:nvSpPr>
            <p:cNvPr id="35844" name="Oval 3"/>
            <p:cNvSpPr>
              <a:spLocks noChangeArrowheads="1"/>
            </p:cNvSpPr>
            <p:nvPr/>
          </p:nvSpPr>
          <p:spPr bwMode="gray">
            <a:xfrm>
              <a:off x="1347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</p:spPr>
          <p:txBody>
            <a:bodyPr vert="eaVert" wrap="none" lIns="92075" tIns="46038" rIns="92075" bIns="46038" anchor="ctr"/>
            <a:lstStyle/>
            <a:p>
              <a:endParaRPr lang="id-ID"/>
            </a:p>
          </p:txBody>
        </p:sp>
        <p:sp>
          <p:nvSpPr>
            <p:cNvPr id="35845" name="Oval 4"/>
            <p:cNvSpPr>
              <a:spLocks noChangeArrowheads="1"/>
            </p:cNvSpPr>
            <p:nvPr/>
          </p:nvSpPr>
          <p:spPr bwMode="gray">
            <a:xfrm rot="-998297">
              <a:off x="890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808080"/>
                </a:gs>
                <a:gs pos="50000">
                  <a:srgbClr val="AEAEAE"/>
                </a:gs>
                <a:gs pos="100000">
                  <a:srgbClr val="80808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5846" name="Oval 5"/>
            <p:cNvSpPr>
              <a:spLocks noChangeArrowheads="1"/>
            </p:cNvSpPr>
            <p:nvPr/>
          </p:nvSpPr>
          <p:spPr bwMode="gray">
            <a:xfrm rot="-998297">
              <a:off x="926" y="1380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0598" name="Arc 6"/>
            <p:cNvSpPr>
              <a:spLocks/>
            </p:cNvSpPr>
            <p:nvPr/>
          </p:nvSpPr>
          <p:spPr bwMode="gray">
            <a:xfrm rot="-998297">
              <a:off x="2599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0599" name="Arc 7"/>
            <p:cNvSpPr>
              <a:spLocks/>
            </p:cNvSpPr>
            <p:nvPr/>
          </p:nvSpPr>
          <p:spPr bwMode="gray">
            <a:xfrm rot="20601703" flipH="1">
              <a:off x="1080" y="2491"/>
              <a:ext cx="2067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0600" name="Arc 8"/>
            <p:cNvSpPr>
              <a:spLocks/>
            </p:cNvSpPr>
            <p:nvPr/>
          </p:nvSpPr>
          <p:spPr bwMode="gray">
            <a:xfrm rot="-998297">
              <a:off x="1715" y="1339"/>
              <a:ext cx="2034" cy="89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0601" name="Arc 9"/>
            <p:cNvSpPr>
              <a:spLocks/>
            </p:cNvSpPr>
            <p:nvPr/>
          </p:nvSpPr>
          <p:spPr bwMode="gray">
            <a:xfrm rot="20601703" flipH="1">
              <a:off x="864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gray">
            <a:xfrm>
              <a:off x="3442" y="2282"/>
              <a:ext cx="1105" cy="1120"/>
            </a:xfrm>
            <a:custGeom>
              <a:avLst/>
              <a:gdLst/>
              <a:ahLst/>
              <a:cxnLst>
                <a:cxn ang="0">
                  <a:pos x="9" y="888"/>
                </a:cxn>
                <a:cxn ang="0">
                  <a:pos x="1105" y="0"/>
                </a:cxn>
                <a:cxn ang="0">
                  <a:pos x="1081" y="256"/>
                </a:cxn>
                <a:cxn ang="0">
                  <a:pos x="705" y="704"/>
                </a:cxn>
                <a:cxn ang="0">
                  <a:pos x="17" y="1120"/>
                </a:cxn>
                <a:cxn ang="0">
                  <a:pos x="9" y="888"/>
                </a:cxn>
              </a:cxnLst>
              <a:rect l="0" t="0" r="r" b="b"/>
              <a:pathLst>
                <a:path w="1105" h="1120">
                  <a:moveTo>
                    <a:pt x="9" y="888"/>
                  </a:moveTo>
                  <a:lnTo>
                    <a:pt x="1105" y="0"/>
                  </a:lnTo>
                  <a:lnTo>
                    <a:pt x="1081" y="256"/>
                  </a:lnTo>
                  <a:cubicBezTo>
                    <a:pt x="1014" y="373"/>
                    <a:pt x="882" y="560"/>
                    <a:pt x="705" y="704"/>
                  </a:cubicBezTo>
                  <a:cubicBezTo>
                    <a:pt x="528" y="848"/>
                    <a:pt x="133" y="1089"/>
                    <a:pt x="17" y="1120"/>
                  </a:cubicBezTo>
                  <a:cubicBezTo>
                    <a:pt x="0" y="1038"/>
                    <a:pt x="9" y="888"/>
                    <a:pt x="9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tint val="45490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0603" name="Arc 11"/>
            <p:cNvSpPr>
              <a:spLocks/>
            </p:cNvSpPr>
            <p:nvPr/>
          </p:nvSpPr>
          <p:spPr bwMode="gray">
            <a:xfrm rot="-1060795">
              <a:off x="2840" y="1897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0604" name="Freeform 12"/>
            <p:cNvSpPr>
              <a:spLocks/>
            </p:cNvSpPr>
            <p:nvPr/>
          </p:nvSpPr>
          <p:spPr bwMode="gray">
            <a:xfrm>
              <a:off x="2819" y="2496"/>
              <a:ext cx="648" cy="928"/>
            </a:xfrm>
            <a:custGeom>
              <a:avLst/>
              <a:gdLst/>
              <a:ahLst/>
              <a:cxnLst>
                <a:cxn ang="0">
                  <a:pos x="648" y="632"/>
                </a:cxn>
                <a:cxn ang="0">
                  <a:pos x="648" y="928"/>
                </a:cxn>
                <a:cxn ang="0">
                  <a:pos x="0" y="64"/>
                </a:cxn>
                <a:cxn ang="0">
                  <a:pos x="96" y="0"/>
                </a:cxn>
                <a:cxn ang="0">
                  <a:pos x="648" y="632"/>
                </a:cxn>
              </a:cxnLst>
              <a:rect l="0" t="0" r="r" b="b"/>
              <a:pathLst>
                <a:path w="648" h="928">
                  <a:moveTo>
                    <a:pt x="648" y="632"/>
                  </a:moveTo>
                  <a:lnTo>
                    <a:pt x="648" y="928"/>
                  </a:lnTo>
                  <a:lnTo>
                    <a:pt x="0" y="64"/>
                  </a:lnTo>
                  <a:lnTo>
                    <a:pt x="96" y="0"/>
                  </a:lnTo>
                  <a:lnTo>
                    <a:pt x="648" y="63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45490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5854" name="Oval 13"/>
            <p:cNvSpPr>
              <a:spLocks noChangeArrowheads="1"/>
            </p:cNvSpPr>
            <p:nvPr/>
          </p:nvSpPr>
          <p:spPr bwMode="gray">
            <a:xfrm rot="-998297">
              <a:off x="1846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1C1C1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5855" name="Text Box 14"/>
            <p:cNvSpPr txBox="1">
              <a:spLocks noChangeArrowheads="1"/>
            </p:cNvSpPr>
            <p:nvPr/>
          </p:nvSpPr>
          <p:spPr bwMode="gray">
            <a:xfrm>
              <a:off x="985" y="2290"/>
              <a:ext cx="967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FFFFFF"/>
                  </a:solidFill>
                  <a:latin typeface="Verdana" pitchFamily="34" charset="0"/>
                </a:rPr>
                <a:t>laju </a:t>
              </a:r>
            </a:p>
            <a:p>
              <a:pPr algn="ctr" eaLnBrk="0" hangingPunct="0"/>
              <a:r>
                <a:rPr lang="en-US" sz="1400" b="1">
                  <a:solidFill>
                    <a:srgbClr val="FFFFFF"/>
                  </a:solidFill>
                  <a:latin typeface="Verdana" pitchFamily="34" charset="0"/>
                </a:rPr>
                <a:t>pertumbuhan</a:t>
              </a:r>
            </a:p>
          </p:txBody>
        </p:sp>
        <p:sp>
          <p:nvSpPr>
            <p:cNvPr id="35856" name="Text Box 15"/>
            <p:cNvSpPr txBox="1">
              <a:spLocks noChangeArrowheads="1"/>
            </p:cNvSpPr>
            <p:nvPr/>
          </p:nvSpPr>
          <p:spPr bwMode="gray">
            <a:xfrm>
              <a:off x="2191" y="1490"/>
              <a:ext cx="95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urbanisasi</a:t>
              </a:r>
            </a:p>
          </p:txBody>
        </p:sp>
        <p:sp>
          <p:nvSpPr>
            <p:cNvPr id="35857" name="Text Box 16"/>
            <p:cNvSpPr txBox="1">
              <a:spLocks noChangeArrowheads="1"/>
            </p:cNvSpPr>
            <p:nvPr/>
          </p:nvSpPr>
          <p:spPr bwMode="gray">
            <a:xfrm>
              <a:off x="3350" y="1714"/>
              <a:ext cx="93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FFFFFF"/>
                  </a:solidFill>
                  <a:latin typeface="Verdana" pitchFamily="34" charset="0"/>
                </a:rPr>
                <a:t>ketimpangan</a:t>
              </a:r>
            </a:p>
            <a:p>
              <a:pPr algn="ctr" eaLnBrk="0" hangingPunct="0"/>
              <a:r>
                <a:rPr lang="en-US" sz="1400" b="1">
                  <a:solidFill>
                    <a:srgbClr val="FFFFFF"/>
                  </a:solidFill>
                  <a:latin typeface="Verdana" pitchFamily="34" charset="0"/>
                </a:rPr>
                <a:t>distribusi</a:t>
              </a:r>
            </a:p>
          </p:txBody>
        </p:sp>
        <p:sp>
          <p:nvSpPr>
            <p:cNvPr id="35858" name="Text Box 17"/>
            <p:cNvSpPr txBox="1">
              <a:spLocks noChangeArrowheads="1"/>
            </p:cNvSpPr>
            <p:nvPr/>
          </p:nvSpPr>
          <p:spPr bwMode="gray">
            <a:xfrm>
              <a:off x="3042" y="2482"/>
              <a:ext cx="1172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 b="1">
                  <a:solidFill>
                    <a:srgbClr val="FFFFFF"/>
                  </a:solidFill>
                  <a:latin typeface="Verdana" pitchFamily="34" charset="0"/>
                </a:rPr>
                <a:t>ketidaksetaraan </a:t>
              </a:r>
            </a:p>
            <a:p>
              <a:pPr algn="ctr" eaLnBrk="0" hangingPunct="0"/>
              <a:r>
                <a:rPr lang="en-US" sz="1400" b="1">
                  <a:solidFill>
                    <a:srgbClr val="FFFFFF"/>
                  </a:solidFill>
                  <a:latin typeface="Verdana" pitchFamily="34" charset="0"/>
                </a:rPr>
                <a:t>gender</a:t>
              </a:r>
            </a:p>
          </p:txBody>
        </p:sp>
        <p:sp>
          <p:nvSpPr>
            <p:cNvPr id="35859" name="Text Box 18"/>
            <p:cNvSpPr txBox="1">
              <a:spLocks noChangeArrowheads="1"/>
            </p:cNvSpPr>
            <p:nvPr/>
          </p:nvSpPr>
          <p:spPr bwMode="gray">
            <a:xfrm>
              <a:off x="1858" y="2882"/>
              <a:ext cx="757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aspek </a:t>
              </a:r>
            </a:p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kualitas</a:t>
              </a:r>
            </a:p>
          </p:txBody>
        </p:sp>
        <p:sp>
          <p:nvSpPr>
            <p:cNvPr id="110611" name="Freeform 19"/>
            <p:cNvSpPr>
              <a:spLocks/>
            </p:cNvSpPr>
            <p:nvPr/>
          </p:nvSpPr>
          <p:spPr bwMode="gray">
            <a:xfrm>
              <a:off x="2768" y="2632"/>
              <a:ext cx="544" cy="68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56" y="528"/>
                </a:cxn>
                <a:cxn ang="0">
                  <a:pos x="264" y="680"/>
                </a:cxn>
                <a:cxn ang="0">
                  <a:pos x="448" y="624"/>
                </a:cxn>
                <a:cxn ang="0">
                  <a:pos x="544" y="57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5861" name="Oval 20"/>
            <p:cNvSpPr>
              <a:spLocks noChangeArrowheads="1"/>
            </p:cNvSpPr>
            <p:nvPr/>
          </p:nvSpPr>
          <p:spPr bwMode="gray">
            <a:xfrm rot="-998297">
              <a:off x="1910" y="1989"/>
              <a:ext cx="1629" cy="687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110613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Masalah Kependudukan di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0642400" y="106413300"/>
          <a:ext cx="6858000" cy="7715250"/>
        </p:xfrm>
        <a:graphic>
          <a:graphicData uri="http://schemas.openxmlformats.org/presentationml/2006/ole">
            <p:oleObj spid="_x0000_s2050" name="Visio" r:id="rId3" imgW="9709560" imgH="11791800" progId="">
              <p:embed/>
            </p:oleObj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55600"/>
            <a:ext cx="8534400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 noChangeShapeType="1"/>
          </p:cNvSpPr>
          <p:nvPr/>
        </p:nvSpPr>
        <p:spPr bwMode="auto">
          <a:xfrm>
            <a:off x="381000" y="6477000"/>
            <a:ext cx="6858000" cy="246063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</p:spPr>
        <p:txBody>
          <a:bodyPr lIns="36195" tIns="36195" rIns="36195" bIns="36195"/>
          <a:lstStyle/>
          <a:p>
            <a:r>
              <a:rPr lang="en-US" sz="1000" b="1">
                <a:solidFill>
                  <a:srgbClr val="000000"/>
                </a:solidFill>
                <a:latin typeface="Verdana" pitchFamily="34" charset="0"/>
              </a:rPr>
              <a:t>Dikutip dari :Todaro, 1995, Ekonomi untuk Negara Berkembang, Bumi Aksara, Jakarta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Visio</vt:lpstr>
      <vt:lpstr>SUMBERDAYA</vt:lpstr>
      <vt:lpstr>PENDAHULUAN</vt:lpstr>
      <vt:lpstr>PENDAHULUAN</vt:lpstr>
      <vt:lpstr>PENDAHULUAN</vt:lpstr>
      <vt:lpstr>PENDAHULUAN </vt:lpstr>
      <vt:lpstr>SUMBERDAYA MANUSIA </vt:lpstr>
      <vt:lpstr>Penduduk usia &gt;15 tahun yang bekerja di sektor pertanian</vt:lpstr>
      <vt:lpstr>Masalah Kependudukan di Indonesia</vt:lpstr>
      <vt:lpstr>Slide 9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UNY</dc:creator>
  <cp:lastModifiedBy>Limuny</cp:lastModifiedBy>
  <cp:revision>3</cp:revision>
  <dcterms:created xsi:type="dcterms:W3CDTF">2012-02-14T08:54:06Z</dcterms:created>
  <dcterms:modified xsi:type="dcterms:W3CDTF">2012-07-05T23:41:20Z</dcterms:modified>
</cp:coreProperties>
</file>