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88" r:id="rId3"/>
    <p:sldId id="266" r:id="rId4"/>
    <p:sldId id="260" r:id="rId5"/>
    <p:sldId id="261" r:id="rId6"/>
    <p:sldId id="278" r:id="rId7"/>
    <p:sldId id="267" r:id="rId8"/>
    <p:sldId id="283" r:id="rId9"/>
    <p:sldId id="277" r:id="rId10"/>
    <p:sldId id="279" r:id="rId11"/>
    <p:sldId id="280" r:id="rId12"/>
    <p:sldId id="281" r:id="rId13"/>
    <p:sldId id="282" r:id="rId14"/>
    <p:sldId id="286" r:id="rId15"/>
    <p:sldId id="268" r:id="rId16"/>
    <p:sldId id="270" r:id="rId17"/>
    <p:sldId id="271" r:id="rId18"/>
    <p:sldId id="269" r:id="rId19"/>
    <p:sldId id="272" r:id="rId20"/>
    <p:sldId id="273" r:id="rId21"/>
    <p:sldId id="274" r:id="rId22"/>
    <p:sldId id="275" r:id="rId23"/>
    <p:sldId id="276" r:id="rId24"/>
    <p:sldId id="257" r:id="rId25"/>
    <p:sldId id="287" r:id="rId26"/>
    <p:sldId id="285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661" autoAdjust="0"/>
  </p:normalViewPr>
  <p:slideViewPr>
    <p:cSldViewPr snapToGrid="0">
      <p:cViewPr varScale="1">
        <p:scale>
          <a:sx n="54" d="100"/>
          <a:sy n="54" d="100"/>
        </p:scale>
        <p:origin x="17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BAB1-E2D9-4C16-8786-530E568AE90A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F732-11FE-47E1-873C-B59DB82A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Obstacles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Hambatan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hambatan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Obstacles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Hambatan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penghalang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Obstacles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Hambatan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Individual).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prasangka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mempengaruhi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persepsi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menginterpretasikan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keinginan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keuntungan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Sensitivity training,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diperkenalkan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dahulu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T-group.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training)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– 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pemimpin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terlatih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membimbing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kepekaan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(sensitivity)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lain,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ketrampilan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antar-pribadi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Team Building,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bertujuan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kepuasaan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building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menangani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bersifat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matriks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Survey feedback.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sruvey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feedback.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menjawab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kuesioner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dimaksud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mengukur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persepsi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persepsi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kepuasan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kepemimpinan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diumpan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balikkan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terlibat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dilanjutkan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lokakarya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mengevaluasi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keseluruhan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mengusulkan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perbaikan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perbaikan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konstruktif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Transcational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Analysis (TA). 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berkonsentrasi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antar-individu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mengajarkan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menyampaikan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bertanggung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menjawab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wajar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menyenangkan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dimaksudkan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mengurangi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kebiasaan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menyesatkan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Intergroup activities.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intergroup activities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antar-kelompok.Ketergantungan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kesatuan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Intergroup activities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dirancang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memecahkan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timbul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ketergantungan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Proses Consultation.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consultation,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mengamati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pengambilan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keputusan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kepemimpinan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pemecahan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terlibat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diamatinya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menganjurkan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koreksi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Grip OD.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grip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managerial grip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diperkenalkan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Robert Blake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Jane Mouton.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mengevaluasi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kepemimpinan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kepemimpinan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ideal,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berorientasi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maksimum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Third-party peacemaking.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menerapkan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berperan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memanfaatkan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menengahi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sengketa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negosiasi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memecahkan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persoalan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antar-individu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/PO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Organizational Development/OD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prinsipnya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n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 suatu proses di mana pengetahuan, konsep-konsep, dan praktek-praktek yang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berkaitan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membantu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mencapai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Proses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termasuk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bagaimana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kualitas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kinerja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sekaligus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produktivitas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anggota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demikian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kenyataannya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berorientasi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kemajuan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kinerja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bagian-bagian yang terdapat di dalamnya, dapat mempengaruhi atau memberi dampak (positif)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interaksinya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dinamis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berjalan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inovasi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meskipun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sedikit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sangatlah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mengkaji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keberjalanan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Masalah-masalah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muncul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diharapkan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kedua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kalinya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bersifat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dinamis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program-program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dilaksanakan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seharusnya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inovatif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mencapai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Rencana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(RPO).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RPO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mental”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4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RPO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0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KEKUATAN-KEKUATAN PENYEBAB PERUBAHAN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Kekuatan-kekuatan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perubahan-perubahan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nilai-nilai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kelangkaan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keamanan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peraturan-peraturan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boikot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pelanggan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merubah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langgganan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tahun-tahun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terakhir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kemajuan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kegiatan-kegiatan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persaingan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mengubah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operasinya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Kekuatan-kekuatan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Kekuatan-kekuatan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pengubah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kebijaksanaan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manajerial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ditunjukkan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perputaran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pemogokan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kebijaksanaan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efektivitas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meliputi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penentuan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perencanaan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rasa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tanggung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pemanfaatan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Tegasnya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kinerja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Manajemen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jajaran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terwujud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penerapan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prinsip-prinsip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kepemimpinan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kepemimpinan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demokratis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Terwujudnya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komitmen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keterlibatan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keberhasilan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keseluruhan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keberhasilan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masing-masing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bergerak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sendirisendiri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Tumbuh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berkembangnya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didasarkan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prinsip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simbiosis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mutualistis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memanfaatkannya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kemajuan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sekaligus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bersedia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kelemahan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penghambat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kemajuan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kesediaan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mengatasinya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apabila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menghilangkannya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berkomunikasi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vertikal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horizontal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diagonal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penyampaian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saran,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kebijakan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keputusan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menghasilkan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kapabilitas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memecahkan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penyelesaian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Penumbukan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pemeliharaan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iklim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mendorong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tumbuhnya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keterbukaan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kesempatan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tumbuh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berkembang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perilaku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dihargai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perilaku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diperbaiki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sanksi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disiplin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berdasarkan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Berkurangnya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perilaku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bersifat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disfungsional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penurunan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ketidakperdulian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pemborosan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rendahnya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kesadaran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kemangkiran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Pertumbuhan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kesadaran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kapabilitas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terus-menerus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beradaptasi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saingnya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menarik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mempertahankan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tenaga-tenaga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loyal,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terampil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berkarya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bersangkutan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F732-11FE-47E1-873C-B59DB82AC8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alphaModFix amt="43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NEOTERIQUE" panose="02000500000000000000" pitchFamily="2" charset="0"/>
              </a:defRPr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6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alphaModFix amt="43000"/>
            <a:lum/>
          </a:blip>
          <a:srcRect/>
          <a:stretch>
            <a:fillRect l="-6000" t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70" y="1343025"/>
            <a:ext cx="755033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alphaModFix amt="43000"/>
            <a:lum/>
          </a:blip>
          <a:srcRect/>
          <a:stretch>
            <a:fillRect t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400">
                <a:solidFill>
                  <a:schemeClr val="tx1">
                    <a:lumMod val="75000"/>
                  </a:schemeClr>
                </a:solidFill>
                <a:latin typeface="NEOTERIQUE" panose="020005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alphaModFix amt="43000"/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6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43000"/>
            <a:lum/>
          </a:blip>
          <a:srcRect/>
          <a:stretch>
            <a:fillRect t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102" y="1343025"/>
            <a:ext cx="7210697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43088" y="6562725"/>
            <a:ext cx="182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BE9061A7-722D-4187-8EC9-26BC4A38F2A7}" type="datetimeFigureOut">
              <a:rPr lang="en-US" smtClean="0"/>
              <a:t>2/28/2015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435276F7-1ECB-467E-8457-40FADDB7549B}" type="slidenum">
              <a:rPr lang="en-US" smtClean="0"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" y="66483"/>
            <a:ext cx="753194" cy="76954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564777" y="250825"/>
            <a:ext cx="3642205" cy="30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LKMM</a:t>
            </a:r>
            <a:r>
              <a:rPr lang="en-US" sz="1400" b="1" baseline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b="1" baseline="0" dirty="0" err="1" smtClean="0">
                <a:solidFill>
                  <a:schemeClr val="tx1">
                    <a:lumMod val="75000"/>
                  </a:schemeClr>
                </a:solidFill>
              </a:rPr>
              <a:t>Universitas</a:t>
            </a:r>
            <a:r>
              <a:rPr lang="en-US" sz="1400" b="1" baseline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b="1" baseline="0" dirty="0" err="1" smtClean="0">
                <a:solidFill>
                  <a:schemeClr val="tx1">
                    <a:lumMod val="75000"/>
                  </a:schemeClr>
                </a:solidFill>
              </a:rPr>
              <a:t>Negeri</a:t>
            </a:r>
            <a:r>
              <a:rPr lang="en-US" sz="1400" b="1" baseline="0" dirty="0" smtClean="0">
                <a:solidFill>
                  <a:schemeClr val="tx1">
                    <a:lumMod val="75000"/>
                  </a:schemeClr>
                </a:solidFill>
              </a:rPr>
              <a:t> Yogyakarta 2015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9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tencil" panose="040409050D0802020404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zzudin@uny.ac.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Muhammad Izzuddin Mahali, </a:t>
            </a:r>
            <a:r>
              <a:rPr lang="en-US" dirty="0" err="1" smtClean="0"/>
              <a:t>S.Pd.T</a:t>
            </a:r>
            <a:r>
              <a:rPr lang="en-US" dirty="0" smtClean="0"/>
              <a:t>., M.Cs.</a:t>
            </a:r>
          </a:p>
          <a:p>
            <a:r>
              <a:rPr lang="en-US" dirty="0" smtClean="0">
                <a:hlinkClick r:id="rId3"/>
              </a:rPr>
              <a:t>izzudin@uny.ac.id</a:t>
            </a:r>
            <a:endParaRPr lang="en-US" dirty="0" smtClean="0"/>
          </a:p>
          <a:p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LKMM UNY </a:t>
            </a:r>
            <a:r>
              <a:rPr lang="en-US" dirty="0" err="1" smtClean="0"/>
              <a:t>Tahun</a:t>
            </a:r>
            <a:r>
              <a:rPr lang="en-US" dirty="0" smtClean="0"/>
              <a:t> 2015</a:t>
            </a:r>
          </a:p>
          <a:p>
            <a:r>
              <a:rPr lang="en-US" dirty="0" err="1" smtClean="0"/>
              <a:t>Sabtu</a:t>
            </a:r>
            <a:r>
              <a:rPr lang="en-US" dirty="0" smtClean="0"/>
              <a:t>, 28 </a:t>
            </a:r>
            <a:r>
              <a:rPr lang="en-US" dirty="0" err="1" smtClean="0"/>
              <a:t>Februari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79437" y="1383689"/>
            <a:ext cx="8137525" cy="114849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 RPO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endParaRPr lang="en-US" dirty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endParaRPr lang="en-US" dirty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 smtClean="0"/>
              <a:t>tahan</a:t>
            </a:r>
            <a:endParaRPr lang="en-US" dirty="0"/>
          </a:p>
          <a:p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/>
              <a:t>pendek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– </a:t>
            </a:r>
            <a:r>
              <a:rPr lang="en-US" dirty="0" err="1"/>
              <a:t>sikap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; internet –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Intermediate </a:t>
            </a:r>
            <a:r>
              <a:rPr lang="en-US" dirty="0"/>
              <a:t>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;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;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kebiasaan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;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–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sosio</a:t>
            </a:r>
            <a:r>
              <a:rPr lang="en-US" dirty="0"/>
              <a:t> cultural </a:t>
            </a:r>
            <a:r>
              <a:rPr lang="en-US" dirty="0" smtClean="0"/>
              <a:t>;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perubahann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Intermediate </a:t>
            </a:r>
            <a:r>
              <a:rPr lang="en-US" dirty="0"/>
              <a:t>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/</a:t>
            </a:r>
            <a:r>
              <a:rPr lang="en-US" dirty="0" err="1"/>
              <a:t>norma</a:t>
            </a:r>
            <a:r>
              <a:rPr lang="en-US" dirty="0"/>
              <a:t> –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menetap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endParaRPr lang="en-US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Terwujudnya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endParaRPr lang="en-US" dirty="0" smtClean="0"/>
          </a:p>
          <a:p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r>
              <a:rPr lang="en-US" dirty="0" err="1" smtClean="0"/>
              <a:t>Penumbukan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disfungsional</a:t>
            </a:r>
            <a:endParaRPr lang="en-US" dirty="0" smtClean="0"/>
          </a:p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endParaRPr lang="en-US" dirty="0" smtClean="0"/>
          </a:p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2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Penghambat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Obstacles (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Fungsional</a:t>
            </a:r>
            <a:r>
              <a:rPr lang="en-US" dirty="0" smtClean="0"/>
              <a:t> Obstacle (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Individual Obstacle (</a:t>
            </a:r>
            <a:r>
              <a:rPr lang="en-US" dirty="0" err="1" smtClean="0"/>
              <a:t>Hambatan</a:t>
            </a:r>
            <a:r>
              <a:rPr lang="en-US" dirty="0" smtClean="0"/>
              <a:t> Individual)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organisasi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 training</a:t>
            </a:r>
          </a:p>
          <a:p>
            <a:r>
              <a:rPr lang="en-US" dirty="0" smtClean="0"/>
              <a:t>Team Building</a:t>
            </a:r>
          </a:p>
          <a:p>
            <a:r>
              <a:rPr lang="en-US" dirty="0" err="1" smtClean="0"/>
              <a:t>Servey</a:t>
            </a:r>
            <a:r>
              <a:rPr lang="en-US" dirty="0" smtClean="0"/>
              <a:t> Feedback</a:t>
            </a:r>
          </a:p>
          <a:p>
            <a:r>
              <a:rPr lang="en-US" dirty="0" err="1" smtClean="0"/>
              <a:t>Transcational</a:t>
            </a:r>
            <a:r>
              <a:rPr lang="en-US" dirty="0" smtClean="0"/>
              <a:t> Analysis (TA)</a:t>
            </a:r>
          </a:p>
          <a:p>
            <a:r>
              <a:rPr lang="en-US" dirty="0" smtClean="0"/>
              <a:t>Intergroup Activities</a:t>
            </a:r>
          </a:p>
          <a:p>
            <a:r>
              <a:rPr lang="en-US" dirty="0" smtClean="0"/>
              <a:t>Proses Consultation</a:t>
            </a:r>
          </a:p>
          <a:p>
            <a:r>
              <a:rPr lang="en-US" dirty="0" smtClean="0"/>
              <a:t>Grip Organization Development</a:t>
            </a:r>
          </a:p>
          <a:p>
            <a:r>
              <a:rPr lang="en-US" dirty="0" smtClean="0"/>
              <a:t>Third-party peacemaking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RPO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sesimple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5715000" y="3385588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EC6636">
                  <a:gamma/>
                  <a:shade val="46275"/>
                  <a:invGamma/>
                </a:srgbClr>
              </a:gs>
              <a:gs pos="50000">
                <a:srgbClr val="EC6636"/>
              </a:gs>
              <a:gs pos="100000">
                <a:srgbClr val="EC6636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3224212" y="3385588"/>
            <a:ext cx="2990850" cy="2895600"/>
          </a:xfrm>
          <a:prstGeom prst="chevron">
            <a:avLst>
              <a:gd name="adj" fmla="val 17009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gray">
          <a:xfrm>
            <a:off x="3920758" y="4395466"/>
            <a:ext cx="205105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Menemukan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Organisasi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425406" y="4477826"/>
            <a:ext cx="205105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Solusi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intervensi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862012" y="3385588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3659EC">
                  <a:gamma/>
                  <a:shade val="46275"/>
                  <a:invGamma/>
                </a:srgbClr>
              </a:gs>
              <a:gs pos="50000">
                <a:srgbClr val="3659EC"/>
              </a:gs>
              <a:gs pos="100000">
                <a:srgbClr val="3659EC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1594338" y="4325556"/>
            <a:ext cx="205105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Membuat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Rumusan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Masalah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http://apprendre-vite-et-bien.com/wp-content/uploads/2013/11/simple-300x2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62" y="1424780"/>
            <a:ext cx="2206096" cy="17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Ada </a:t>
            </a:r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step-step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merumuskannya</a:t>
            </a:r>
            <a:endParaRPr lang="en-US" dirty="0"/>
          </a:p>
        </p:txBody>
      </p:sp>
      <p:pic>
        <p:nvPicPr>
          <p:cNvPr id="7170" name="Picture 2" descr="http://www.wired.com/insights/wp-content/uploads/2012/09/not_simple_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3" y="2347913"/>
            <a:ext cx="5323742" cy="26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24" y="5543476"/>
            <a:ext cx="2133333" cy="120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28" y="4356174"/>
            <a:ext cx="6184127" cy="11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lvl="1"/>
            <a:r>
              <a:rPr lang="en-US" dirty="0" err="1" smtClean="0"/>
              <a:t>Fenomena</a:t>
            </a:r>
            <a:r>
              <a:rPr lang="en-US" dirty="0" smtClean="0"/>
              <a:t>, Gap, Reasoning</a:t>
            </a:r>
          </a:p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lvl="1"/>
            <a:r>
              <a:rPr lang="en-US" dirty="0" smtClean="0"/>
              <a:t>Profile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SWOT (strength, weakness, opportunity, threat)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/>
              <a:t>SWOT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sebatas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,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“SDM </a:t>
            </a:r>
            <a:r>
              <a:rPr lang="en-US" sz="2400" dirty="0" err="1"/>
              <a:t>kurang</a:t>
            </a:r>
            <a:r>
              <a:rPr lang="en-US" sz="2400" dirty="0"/>
              <a:t>”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weakness,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lengkapi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implikasinya</a:t>
            </a:r>
            <a:r>
              <a:rPr lang="en-US" sz="2400" dirty="0"/>
              <a:t>: “SDM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terbagi-bagi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proker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>
          <a:xfrm>
            <a:off x="609600" y="1547344"/>
            <a:ext cx="8272049" cy="3094995"/>
          </a:xfrm>
        </p:spPr>
      </p:pic>
    </p:spTree>
    <p:extLst>
      <p:ext uri="{BB962C8B-B14F-4D97-AF65-F5344CB8AC3E}">
        <p14:creationId xmlns:p14="http://schemas.microsoft.com/office/powerpoint/2010/main" val="38158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SWOT, </a:t>
            </a:r>
            <a:r>
              <a:rPr lang="en-US" dirty="0" err="1"/>
              <a:t>kuesioner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wawancara</a:t>
            </a:r>
            <a:endParaRPr lang="en-US" dirty="0"/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endParaRPr lang="en-US" dirty="0"/>
          </a:p>
          <a:p>
            <a:r>
              <a:rPr lang="en-US" dirty="0" err="1"/>
              <a:t>Meminta</a:t>
            </a:r>
            <a:r>
              <a:rPr lang="en-US" dirty="0"/>
              <a:t> feedback.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(</a:t>
            </a:r>
            <a:r>
              <a:rPr lang="en-US" dirty="0" err="1"/>
              <a:t>pemahaman</a:t>
            </a:r>
            <a:r>
              <a:rPr lang="en-US" dirty="0"/>
              <a:t> staff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)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RPO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disosialisasikan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2389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06926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SO, ST, WO, WT </a:t>
            </a:r>
            <a:r>
              <a:rPr lang="en-US" dirty="0" err="1"/>
              <a:t>dari</a:t>
            </a:r>
            <a:r>
              <a:rPr lang="en-US" dirty="0"/>
              <a:t> SWOT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endParaRPr lang="en-US" dirty="0"/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strategi</a:t>
            </a:r>
            <a:endParaRPr lang="en-US" dirty="0"/>
          </a:p>
        </p:txBody>
      </p:sp>
      <p:pic>
        <p:nvPicPr>
          <p:cNvPr id="6146" name="Picture 2" descr="http://www.anneahira.com/images_artikel/strengths-weakness-opportunities-thr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1" y="3732551"/>
            <a:ext cx="3456851" cy="25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: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(</a:t>
            </a:r>
            <a:r>
              <a:rPr lang="en-US" dirty="0" err="1"/>
              <a:t>strategi-strategi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goal)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endParaRPr lang="en-US" dirty="0"/>
          </a:p>
          <a:p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endParaRPr lang="en-US" dirty="0" smtClean="0"/>
          </a:p>
          <a:p>
            <a:pPr lvl="1"/>
            <a:r>
              <a:rPr lang="en-US" dirty="0" err="1" smtClean="0"/>
              <a:t>Departemen</a:t>
            </a:r>
            <a:r>
              <a:rPr lang="en-US" dirty="0" smtClean="0"/>
              <a:t>, </a:t>
            </a:r>
            <a:r>
              <a:rPr lang="en-US" dirty="0" err="1" smtClean="0"/>
              <a:t>Bidang</a:t>
            </a:r>
            <a:r>
              <a:rPr lang="en-US" dirty="0" smtClean="0"/>
              <a:t>, </a:t>
            </a:r>
            <a:r>
              <a:rPr lang="en-US" dirty="0" err="1" smtClean="0"/>
              <a:t>Divisi</a:t>
            </a:r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/>
            <a:r>
              <a:rPr lang="en-US" dirty="0" err="1" smtClean="0"/>
              <a:t>Optimalisasi</a:t>
            </a:r>
            <a:r>
              <a:rPr lang="en-US" dirty="0" smtClean="0"/>
              <a:t>/</a:t>
            </a:r>
            <a:r>
              <a:rPr lang="en-US" dirty="0" err="1" smtClean="0"/>
              <a:t>Inovasi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Tentukan </a:t>
            </a:r>
            <a:r>
              <a:rPr lang="sv-SE" dirty="0" smtClean="0"/>
              <a:t>rencana</a:t>
            </a:r>
          </a:p>
          <a:p>
            <a:pPr lvl="1"/>
            <a:r>
              <a:rPr lang="sv-SE" dirty="0" smtClean="0"/>
              <a:t>Penjabaran dari rencana</a:t>
            </a:r>
          </a:p>
          <a:p>
            <a:r>
              <a:rPr lang="sv-SE" dirty="0" smtClean="0"/>
              <a:t>Intervensi</a:t>
            </a:r>
          </a:p>
          <a:p>
            <a:pPr lvl="1"/>
            <a:r>
              <a:rPr lang="sv-SE" dirty="0" smtClean="0"/>
              <a:t>Betuk Tindakan konkrit (penjabaran)</a:t>
            </a:r>
          </a:p>
          <a:p>
            <a:r>
              <a:rPr lang="sv-SE" dirty="0" smtClean="0"/>
              <a:t>Alokasi waktu dan Tempat</a:t>
            </a:r>
          </a:p>
          <a:p>
            <a:pPr lvl="1"/>
            <a:r>
              <a:rPr lang="sv-SE" dirty="0" smtClean="0"/>
              <a:t>Jadwal, Lokasi</a:t>
            </a:r>
          </a:p>
          <a:p>
            <a:r>
              <a:rPr lang="sv-SE" dirty="0" smtClean="0"/>
              <a:t>Penanggung Jawab</a:t>
            </a:r>
          </a:p>
          <a:p>
            <a:pPr lvl="1"/>
            <a:r>
              <a:rPr lang="sv-SE" dirty="0" smtClean="0"/>
              <a:t>Man (PIC)</a:t>
            </a:r>
          </a:p>
          <a:p>
            <a:r>
              <a:rPr lang="sv-SE" dirty="0" smtClean="0"/>
              <a:t>Indikator Keberhasilan</a:t>
            </a:r>
          </a:p>
          <a:p>
            <a:pPr lvl="1"/>
            <a:r>
              <a:rPr lang="sv-SE" dirty="0" smtClean="0"/>
              <a:t>Kualitas/kuantitas</a:t>
            </a:r>
          </a:p>
          <a:p>
            <a:r>
              <a:rPr lang="sv-SE" dirty="0" smtClean="0"/>
              <a:t>Rencana Monev</a:t>
            </a:r>
          </a:p>
          <a:p>
            <a:pPr lvl="1"/>
            <a:r>
              <a:rPr lang="sv-SE" dirty="0" smtClean="0"/>
              <a:t>Awal/Pertengahan/Rutin/Akhir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Susunan</a:t>
            </a:r>
            <a:r>
              <a:rPr lang="en-US" dirty="0" smtClean="0"/>
              <a:t> RPO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/>
              <a:t>I</a:t>
            </a:r>
            <a:r>
              <a:rPr lang="en-US" sz="1600" b="1" dirty="0"/>
              <a:t>. PENDAHULUAN </a:t>
            </a:r>
            <a:endParaRPr lang="en-US" sz="1600" dirty="0"/>
          </a:p>
          <a:p>
            <a:pPr marL="1143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A. LATAR BELAKANG </a:t>
            </a:r>
          </a:p>
          <a:p>
            <a:pPr marL="1143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B. DESKRIPSI ORGANISASI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/>
              <a:t>II</a:t>
            </a:r>
            <a:r>
              <a:rPr lang="en-US" sz="1600" b="1" dirty="0"/>
              <a:t>. IDENTIFIKASI </a:t>
            </a:r>
            <a:endParaRPr lang="en-US" sz="1600" dirty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A. FAKTOR INTERNAL </a:t>
            </a:r>
          </a:p>
          <a:p>
            <a:pPr marL="2889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1.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</a:p>
          <a:p>
            <a:pPr marL="2889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2. </a:t>
            </a:r>
            <a:r>
              <a:rPr lang="en-US" sz="1600" dirty="0" err="1"/>
              <a:t>Unsur</a:t>
            </a:r>
            <a:r>
              <a:rPr lang="en-US" sz="1600" dirty="0"/>
              <a:t> </a:t>
            </a:r>
            <a:r>
              <a:rPr lang="en-US" sz="1600" dirty="0" err="1"/>
              <a:t>kelemahan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B. FAKTOR EKSTERNAL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C. RUMUSAN MASALAH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D. FAKTOR PENDUKUNG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E. FAKTOR PENGHAMBAT </a:t>
            </a:r>
          </a:p>
          <a:p>
            <a:endParaRPr lang="en-US" sz="10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600" b="1" dirty="0"/>
              <a:t>III. MAKSUD, TUJUAN DAN MANFAAT </a:t>
            </a:r>
            <a:endParaRPr lang="fi-FI" sz="1600" dirty="0"/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A. MAKSUD </a:t>
            </a:r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B. TUJUAN </a:t>
            </a:r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C. MANFAAT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/>
              <a:t>IV. POLA PENGEMBANGAN ORGANISASI </a:t>
            </a:r>
            <a:endParaRPr lang="en-US" sz="1600" dirty="0"/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A. ARAH PENGEMBANGAN </a:t>
            </a:r>
          </a:p>
          <a:p>
            <a:pPr marL="2889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1.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r>
              <a:rPr lang="en-US" sz="1600" dirty="0"/>
              <a:t> </a:t>
            </a:r>
          </a:p>
          <a:p>
            <a:pPr marL="2889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2.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B. BENTUK PENGEMBANGAN </a:t>
            </a:r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C. BIDANG YANG DIKEMBANGKAN </a:t>
            </a:r>
          </a:p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D. TEKNIK PENGEMBANGAN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12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 smtClean="0"/>
              <a:t>tantangan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.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spesialis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berencana</a:t>
            </a:r>
            <a:r>
              <a:rPr lang="en-US" sz="2400" dirty="0"/>
              <a:t>,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menerus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evektifitas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7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ewasadewa.files.wordpress.com/2012/01/thank-yo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64" y="2567354"/>
            <a:ext cx="6704836" cy="44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Diskusikan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UKM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Program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UKM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program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SDM</a:t>
            </a:r>
            <a:endParaRPr lang="en-US" dirty="0"/>
          </a:p>
          <a:p>
            <a:r>
              <a:rPr lang="en-US" dirty="0" err="1" smtClean="0"/>
              <a:t>Visi</a:t>
            </a:r>
            <a:endParaRPr lang="en-US" dirty="0"/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&amp; RPO</a:t>
            </a:r>
          </a:p>
          <a:p>
            <a:r>
              <a:rPr lang="en-US" dirty="0" err="1" smtClean="0"/>
              <a:t>Ikrar</a:t>
            </a:r>
            <a:r>
              <a:rPr lang="en-US" dirty="0" smtClean="0"/>
              <a:t>/formal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Lighthouse Personal Use" panose="02000000000000000000" pitchFamily="2" charset="0"/>
              </a:rPr>
              <a:t>Mengapa</a:t>
            </a:r>
            <a:r>
              <a:rPr lang="en-US" sz="4000" dirty="0" smtClean="0">
                <a:latin typeface="Lighthouse Personal Use" panose="02000000000000000000" pitchFamily="2" charset="0"/>
              </a:rPr>
              <a:t> </a:t>
            </a:r>
            <a:r>
              <a:rPr lang="en-US" sz="4000" dirty="0" err="1" smtClean="0">
                <a:latin typeface="Lighthouse Personal Use" panose="02000000000000000000" pitchFamily="2" charset="0"/>
              </a:rPr>
              <a:t>Pengembangan</a:t>
            </a:r>
            <a:r>
              <a:rPr lang="en-US" sz="4000" dirty="0" smtClean="0">
                <a:latin typeface="Lighthouse Personal Use" panose="02000000000000000000" pitchFamily="2" charset="0"/>
              </a:rPr>
              <a:t> </a:t>
            </a:r>
            <a:r>
              <a:rPr lang="en-US" sz="4000" dirty="0" err="1" smtClean="0">
                <a:latin typeface="Lighthouse Personal Use" panose="02000000000000000000" pitchFamily="2" charset="0"/>
              </a:rPr>
              <a:t>Organisasi</a:t>
            </a:r>
            <a:r>
              <a:rPr lang="en-US" sz="4000" dirty="0" smtClean="0">
                <a:latin typeface="Lighthouse Personal Use" panose="02000000000000000000" pitchFamily="2" charset="0"/>
              </a:rPr>
              <a:t> ?</a:t>
            </a:r>
            <a:endParaRPr lang="en-US" sz="4000" dirty="0">
              <a:latin typeface="Lighthouse Personal Us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3.bp.blogspot.com/-oaxZFeDlpqk/Upcu-2EOUCI/AAAAAAAAAEo/jY6w_JkoRp8/s1600/Operations-mana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di </a:t>
            </a:r>
            <a:r>
              <a:rPr lang="en-US" dirty="0" err="1" smtClean="0"/>
              <a:t>hadapi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2.gstatic.com/images?q=tbn:ANd9GcQW8D73_kWLxkxsjle80gl8tiC0hc3WWRru-2msbaV6F5udEMiu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28" y="2875328"/>
            <a:ext cx="3982672" cy="39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/>
              <a:t>.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Evaluasi</a:t>
            </a:r>
            <a:endParaRPr lang="en-US" dirty="0" smtClean="0"/>
          </a:p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Penyesuaian</a:t>
            </a:r>
            <a:r>
              <a:rPr lang="en-US" dirty="0" smtClean="0"/>
              <a:t> program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RPO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DINAMIS </a:t>
            </a:r>
            <a:r>
              <a:rPr lang="en-US" dirty="0" err="1"/>
              <a:t>dan</a:t>
            </a:r>
            <a:r>
              <a:rPr lang="en-US" dirty="0"/>
              <a:t> RPO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:</a:t>
            </a:r>
          </a:p>
          <a:p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terkini</a:t>
            </a:r>
            <a:endParaRPr lang="en-US" dirty="0"/>
          </a:p>
          <a:p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terkini</a:t>
            </a:r>
            <a:endParaRPr lang="en-US" dirty="0"/>
          </a:p>
          <a:p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metode</a:t>
            </a:r>
            <a:endParaRPr lang="en-US" dirty="0"/>
          </a:p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jebakan</a:t>
            </a:r>
            <a:r>
              <a:rPr lang="en-US" dirty="0"/>
              <a:t> </a:t>
            </a:r>
            <a:r>
              <a:rPr lang="en-US" dirty="0" err="1"/>
              <a:t>kultur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58" y="1843148"/>
            <a:ext cx="5243357" cy="20430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6"/>
              </a:clrFrom>
              <a:clrTo>
                <a:srgbClr val="FB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422"/>
            <a:ext cx="3989488" cy="2756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58" y="2864674"/>
            <a:ext cx="5314458" cy="25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Eksternal</a:t>
            </a:r>
            <a:endParaRPr lang="en-US" dirty="0" smtClean="0"/>
          </a:p>
          <a:p>
            <a:pPr lvl="1"/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direncakan</a:t>
            </a:r>
            <a:endParaRPr lang="en-US" dirty="0" smtClean="0"/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lvl="1"/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 lvl="1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 smtClean="0"/>
          </a:p>
          <a:p>
            <a:r>
              <a:rPr lang="en-US" dirty="0" smtClean="0"/>
              <a:t>Internal</a:t>
            </a:r>
          </a:p>
          <a:p>
            <a:pPr lvl="1"/>
            <a:r>
              <a:rPr lang="en-US" dirty="0" err="1" smtClean="0"/>
              <a:t>Tujuan</a:t>
            </a:r>
            <a:endParaRPr lang="en-US" dirty="0" smtClean="0"/>
          </a:p>
          <a:p>
            <a:pPr lvl="1"/>
            <a:r>
              <a:rPr lang="en-US" dirty="0" err="1" smtClean="0"/>
              <a:t>Strategi</a:t>
            </a:r>
            <a:endParaRPr lang="en-US" dirty="0" smtClean="0"/>
          </a:p>
          <a:p>
            <a:pPr lvl="1"/>
            <a:r>
              <a:rPr lang="en-US" dirty="0" err="1" smtClean="0"/>
              <a:t>Kebijakan</a:t>
            </a:r>
            <a:endParaRPr lang="en-US" dirty="0" smtClean="0"/>
          </a:p>
          <a:p>
            <a:pPr lvl="1"/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1826</TotalTime>
  <Words>1079</Words>
  <Application>Microsoft Office PowerPoint</Application>
  <PresentationFormat>On-screen Show (4:3)</PresentationFormat>
  <Paragraphs>191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Lighthouse Personal Use</vt:lpstr>
      <vt:lpstr>NEOTERIQUE</vt:lpstr>
      <vt:lpstr>Stencil</vt:lpstr>
      <vt:lpstr>Verdana</vt:lpstr>
      <vt:lpstr>Wingdings</vt:lpstr>
      <vt:lpstr>sample</vt:lpstr>
      <vt:lpstr>Rencana Pengembangan Organisasi  ( RPO )</vt:lpstr>
      <vt:lpstr>PowerPoint Presentation</vt:lpstr>
      <vt:lpstr>Komponen Penting Organisasi</vt:lpstr>
      <vt:lpstr>Mengapa Pengembangan Organisasi ?</vt:lpstr>
      <vt:lpstr>Fokus Pengembangan Organisasi</vt:lpstr>
      <vt:lpstr>Rencana Pengembangan Organisasi</vt:lpstr>
      <vt:lpstr>Mengapa RPO ?</vt:lpstr>
      <vt:lpstr>PowerPoint Presentation</vt:lpstr>
      <vt:lpstr>Penyebab Perubahan</vt:lpstr>
      <vt:lpstr>Tujuan perubahan</vt:lpstr>
      <vt:lpstr>Jenis Perubahan</vt:lpstr>
      <vt:lpstr>Keberhasilan Perubahan</vt:lpstr>
      <vt:lpstr>Faktor Penghambat Perubahan</vt:lpstr>
      <vt:lpstr>Metode perubahan dan pengembangan  organisasi</vt:lpstr>
      <vt:lpstr> Jadi RPO itu sesimple:</vt:lpstr>
      <vt:lpstr>Simple ?</vt:lpstr>
      <vt:lpstr>PowerPoint Presentation</vt:lpstr>
      <vt:lpstr>Pendahuluan</vt:lpstr>
      <vt:lpstr>Identifikasi</vt:lpstr>
      <vt:lpstr>Rumusan Masalah</vt:lpstr>
      <vt:lpstr>Strategi</vt:lpstr>
      <vt:lpstr>Pola Pengembangan Organisasi</vt:lpstr>
      <vt:lpstr>Teknis Pengembangan</vt:lpstr>
      <vt:lpstr>Susunan RPO</vt:lpstr>
      <vt:lpstr>kesimpulan</vt:lpstr>
      <vt:lpstr>PowerPoint Presentation</vt:lpstr>
      <vt:lpstr>Bahan diskusi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Izzuddin Mahali</dc:creator>
  <cp:lastModifiedBy>Muhammad Izzuddin Mahali</cp:lastModifiedBy>
  <cp:revision>22</cp:revision>
  <dcterms:created xsi:type="dcterms:W3CDTF">2015-02-27T15:46:12Z</dcterms:created>
  <dcterms:modified xsi:type="dcterms:W3CDTF">2015-02-28T23:23:15Z</dcterms:modified>
</cp:coreProperties>
</file>